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797675" cy="9929800"/>
  <p:embeddedFontLst>
    <p:embeddedFont>
      <p:font typeface="Roboto"/>
      <p:regular r:id="rId48"/>
      <p:bold r:id="rId49"/>
      <p:italic r:id="rId50"/>
      <p:boldItalic r:id="rId51"/>
    </p:embeddedFont>
    <p:embeddedFont>
      <p:font typeface="Poppins Black"/>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iyJj/1OM044BpOOsSDcVMMgAGA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E093CD-141E-4200-90C1-8C50DB78D9A4}">
  <a:tblStyle styleId="{4AE093CD-141E-4200-90C1-8C50DB78D9A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oppinsBlack-boldItalic.fntdata"/><Relationship Id="rId52" Type="http://schemas.openxmlformats.org/officeDocument/2006/relationships/font" Target="fonts/PoppinsBlack-bold.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821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821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1601"/>
            <a:ext cx="2945659" cy="4982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1: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b6b6832ee_0_129: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接下來是我們的架構，架構主要分成三個部分，</a:t>
            </a:r>
            <a:endParaRPr/>
          </a:p>
          <a:p>
            <a:pPr indent="0" lvl="0" marL="0" rtl="0" algn="l">
              <a:lnSpc>
                <a:spcPct val="100000"/>
              </a:lnSpc>
              <a:spcBef>
                <a:spcPts val="0"/>
              </a:spcBef>
              <a:spcAft>
                <a:spcPts val="0"/>
              </a:spcAft>
              <a:buSzPts val="1400"/>
              <a:buNone/>
            </a:pPr>
            <a:r>
              <a:rPr lang="en-US"/>
              <a:t>首先是通訊環境的配置，因為我們要模擬的是交大環境的通訊，因此交大的地圖資訊還有通訊的參數都是必要的</a:t>
            </a:r>
            <a:endParaRPr/>
          </a:p>
          <a:p>
            <a:pPr indent="0" lvl="0" marL="0" rtl="0" algn="l">
              <a:lnSpc>
                <a:spcPct val="100000"/>
              </a:lnSpc>
              <a:spcBef>
                <a:spcPts val="0"/>
              </a:spcBef>
              <a:spcAft>
                <a:spcPts val="0"/>
              </a:spcAft>
              <a:buSzPts val="1400"/>
              <a:buNone/>
            </a:pPr>
            <a:r>
              <a:rPr lang="en-US"/>
              <a:t>在有了地圖資訊以及通訊參數後，我們可以生成訓練用的通訊資料集</a:t>
            </a:r>
            <a:endParaRPr/>
          </a:p>
          <a:p>
            <a:pPr indent="0" lvl="0" marL="0" rtl="0" algn="l">
              <a:lnSpc>
                <a:spcPct val="100000"/>
              </a:lnSpc>
              <a:spcBef>
                <a:spcPts val="0"/>
              </a:spcBef>
              <a:spcAft>
                <a:spcPts val="0"/>
              </a:spcAft>
              <a:buSzPts val="1400"/>
              <a:buNone/>
            </a:pPr>
            <a:r>
              <a:rPr lang="en-US"/>
              <a:t>資料集的內容包含了訊號的發射端以及接收端，也就是基地台和地面用戶的位置還有訊號強度等等的資訊</a:t>
            </a:r>
            <a:endParaRPr/>
          </a:p>
          <a:p>
            <a:pPr indent="0" lvl="0" marL="0" rtl="0" algn="l">
              <a:lnSpc>
                <a:spcPct val="100000"/>
              </a:lnSpc>
              <a:spcBef>
                <a:spcPts val="0"/>
              </a:spcBef>
              <a:spcAft>
                <a:spcPts val="0"/>
              </a:spcAft>
              <a:buSzPts val="1400"/>
              <a:buNone/>
            </a:pPr>
            <a:r>
              <a:rPr lang="en-US"/>
              <a:t>而為了讓語言模型可以更好的去理解我們的資料，我們需要把原始的通訊資料轉換成Ｑ＆Ａ問答的形式，就像上面問題的部分寫的what is the power level，而模型可以回答very strong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最後則是使用滿拓和群聯提供的大型語言模型去對通訊資料集做Fine-tuning來生成我們的3D channel GPT</a:t>
            </a:r>
            <a:endParaRPr/>
          </a:p>
          <a:p>
            <a:pPr indent="0" lvl="0" marL="0" rtl="0" algn="l">
              <a:lnSpc>
                <a:spcPct val="100000"/>
              </a:lnSpc>
              <a:spcBef>
                <a:spcPts val="0"/>
              </a:spcBef>
              <a:spcAft>
                <a:spcPts val="0"/>
              </a:spcAft>
              <a:buSzPts val="1400"/>
              <a:buNone/>
            </a:pPr>
            <a:r>
              <a:t/>
            </a:r>
            <a:endParaRPr/>
          </a:p>
        </p:txBody>
      </p:sp>
      <p:sp>
        <p:nvSpPr>
          <p:cNvPr id="236" name="Google Shape;236;g33b6b6832ee_0_129: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b6b6832ee_0_208: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33b6b6832ee_0_208: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接下來我會針對如何產生我們的通訊資料集、以及如何訓練模型來做說明</a:t>
            </a:r>
            <a:endParaRPr/>
          </a:p>
          <a:p>
            <a:pPr indent="0" lvl="0" marL="0" rtl="0" algn="l">
              <a:lnSpc>
                <a:spcPct val="100000"/>
              </a:lnSpc>
              <a:spcBef>
                <a:spcPts val="0"/>
              </a:spcBef>
              <a:spcAft>
                <a:spcPts val="0"/>
              </a:spcAft>
              <a:buSzPts val="1400"/>
              <a:buNone/>
            </a:pPr>
            <a:r>
              <a:rPr lang="en-US"/>
              <a:t>並對我們的兩個use case進行個別的討論</a:t>
            </a:r>
            <a:endParaRPr/>
          </a:p>
        </p:txBody>
      </p:sp>
      <p:sp>
        <p:nvSpPr>
          <p:cNvPr id="288" name="Google Shape;288;g33b6b6832ee_0_208: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b6b6832ee_0_314: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首先是我們通訊環境以及資料集建置的說明</a:t>
            </a:r>
            <a:endParaRPr/>
          </a:p>
        </p:txBody>
      </p:sp>
      <p:sp>
        <p:nvSpPr>
          <p:cNvPr id="312" name="Google Shape;312;g33b6b6832ee_0_314: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3b6b6832ee_0_261: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為了產生訓練用的資料集，我們團隊採用了開源的地圖資訊結合通訊的ray tracin技術來生成通訊資料。</a:t>
            </a:r>
            <a:endParaRPr/>
          </a:p>
          <a:p>
            <a:pPr indent="0" lvl="0" marL="0" rtl="0" algn="l">
              <a:lnSpc>
                <a:spcPct val="100000"/>
              </a:lnSpc>
              <a:spcBef>
                <a:spcPts val="0"/>
              </a:spcBef>
              <a:spcAft>
                <a:spcPts val="0"/>
              </a:spcAft>
              <a:buSzPts val="1400"/>
              <a:buNone/>
            </a:pPr>
            <a:r>
              <a:rPr lang="en-US"/>
              <a:t>大家可以先看到右下的圖片，左手邊是從這棟電資大樓的屋頂上能夠看到的風景，右邊的部分則是我們透過開源的地圖資訊把交大的環境用軟體成功渲染出來的樣子</a:t>
            </a:r>
            <a:endParaRPr/>
          </a:p>
          <a:p>
            <a:pPr indent="0" lvl="0" marL="0" rtl="0" algn="l">
              <a:lnSpc>
                <a:spcPct val="100000"/>
              </a:lnSpc>
              <a:spcBef>
                <a:spcPts val="0"/>
              </a:spcBef>
              <a:spcAft>
                <a:spcPts val="0"/>
              </a:spcAft>
              <a:buSzPts val="1400"/>
              <a:buNone/>
            </a:pPr>
            <a:r>
              <a:rPr lang="en-US"/>
              <a:t>最後我們把地圖和通訊軟體整合，使用Ray tracin的方式來模擬通訊。</a:t>
            </a:r>
            <a:endParaRPr/>
          </a:p>
          <a:p>
            <a:pPr indent="0" lvl="0" marL="0" rtl="0" algn="l">
              <a:lnSpc>
                <a:spcPct val="100000"/>
              </a:lnSpc>
              <a:spcBef>
                <a:spcPts val="0"/>
              </a:spcBef>
              <a:spcAft>
                <a:spcPts val="0"/>
              </a:spcAft>
              <a:buSzPts val="1400"/>
              <a:buNone/>
            </a:pPr>
            <a:r>
              <a:rPr lang="en-US"/>
              <a:t>左半邊這張圖就是我們使用Ray tracin模擬通訊的結果，那些線條就是代表傳播的路徑</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US"/>
              <a:t>我們的方案的優勢在於完全免費，在早期的做法中無論是地圖資訊以及</a:t>
            </a:r>
            <a:r>
              <a:rPr lang="en-US" sz="1200" u="none" cap="none" strike="noStrike"/>
              <a:t>Ray tracing 通訊模擬都是要花很多錢來做的，並不是大家都有經費可以購買這些東西</a:t>
            </a:r>
            <a:endParaRPr sz="1200" u="none" cap="none" strike="noStrike"/>
          </a:p>
          <a:p>
            <a:pPr indent="0" lvl="0" marL="0" marR="0" rtl="0" algn="l">
              <a:lnSpc>
                <a:spcPct val="100000"/>
              </a:lnSpc>
              <a:spcBef>
                <a:spcPts val="0"/>
              </a:spcBef>
              <a:spcAft>
                <a:spcPts val="0"/>
              </a:spcAft>
              <a:buClr>
                <a:srgbClr val="000000"/>
              </a:buClr>
              <a:buSzPts val="1400"/>
              <a:buFont typeface="Arial"/>
              <a:buNone/>
            </a:pPr>
            <a:r>
              <a:t/>
            </a:r>
            <a:endParaRPr sz="1200" u="none" cap="none" strike="noStrike"/>
          </a:p>
          <a:p>
            <a:pPr indent="0" lvl="0" marL="0" marR="0" rtl="0" algn="l">
              <a:lnSpc>
                <a:spcPct val="100000"/>
              </a:lnSpc>
              <a:spcBef>
                <a:spcPts val="0"/>
              </a:spcBef>
              <a:spcAft>
                <a:spcPts val="0"/>
              </a:spcAft>
              <a:buClr>
                <a:srgbClr val="000000"/>
              </a:buClr>
              <a:buSzPts val="1400"/>
              <a:buFont typeface="Arial"/>
              <a:buNone/>
            </a:pPr>
            <a:r>
              <a:rPr lang="en-US" sz="1200" u="none" cap="none" strike="noStrike"/>
              <a:t>（據我們所知，我們應該是第一個用完全開源的資料建立交大通訊環境的團隊）</a:t>
            </a:r>
            <a:endParaRPr/>
          </a:p>
        </p:txBody>
      </p:sp>
      <p:sp>
        <p:nvSpPr>
          <p:cNvPr id="325" name="Google Shape;325;g33b6b6832ee_0_261: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b6b6832ee_0_355: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除了經濟上的優勢外，我們的方案還有著更為顯著的優點</a:t>
            </a:r>
            <a:endParaRPr/>
          </a:p>
          <a:p>
            <a:pPr indent="0" lvl="0" marL="0" rtl="0" algn="l">
              <a:lnSpc>
                <a:spcPct val="100000"/>
              </a:lnSpc>
              <a:spcBef>
                <a:spcPts val="0"/>
              </a:spcBef>
              <a:spcAft>
                <a:spcPts val="0"/>
              </a:spcAft>
              <a:buSzPts val="1400"/>
              <a:buNone/>
            </a:pPr>
            <a:r>
              <a:rPr lang="en-US"/>
              <a:t>大家可以先看到左邊那張圖，左邊的圖是使用傳統的方案模擬交大的通訊</a:t>
            </a:r>
            <a:endParaRPr/>
          </a:p>
          <a:p>
            <a:pPr indent="0" lvl="0" marL="0" rtl="0" algn="l">
              <a:lnSpc>
                <a:spcPct val="100000"/>
              </a:lnSpc>
              <a:spcBef>
                <a:spcPts val="0"/>
              </a:spcBef>
              <a:spcAft>
                <a:spcPts val="0"/>
              </a:spcAft>
              <a:buSzPts val="1400"/>
              <a:buNone/>
            </a:pPr>
            <a:r>
              <a:rPr lang="en-US"/>
              <a:t>右邊則是我們的開源方案</a:t>
            </a:r>
            <a:endParaRPr/>
          </a:p>
          <a:p>
            <a:pPr indent="0" lvl="0" marL="0" rtl="0" algn="l">
              <a:lnSpc>
                <a:spcPct val="100000"/>
              </a:lnSpc>
              <a:spcBef>
                <a:spcPts val="0"/>
              </a:spcBef>
              <a:spcAft>
                <a:spcPts val="0"/>
              </a:spcAft>
              <a:buSzPts val="1400"/>
              <a:buNone/>
            </a:pPr>
            <a:r>
              <a:rPr lang="en-US"/>
              <a:t>兩張圖都是模擬同一個位置的通訊，從下面的表格可以看到在計算訊號衰減的任務中，傳統方案的計算結果和我們計算結果的數值非常接近</a:t>
            </a:r>
            <a:endParaRPr/>
          </a:p>
          <a:p>
            <a:pPr indent="0" lvl="0" marL="0" rtl="0" algn="l">
              <a:lnSpc>
                <a:spcPct val="100000"/>
              </a:lnSpc>
              <a:spcBef>
                <a:spcPts val="0"/>
              </a:spcBef>
              <a:spcAft>
                <a:spcPts val="0"/>
              </a:spcAft>
              <a:buSzPts val="1400"/>
              <a:buNone/>
            </a:pPr>
            <a:r>
              <a:rPr lang="en-US"/>
              <a:t>但我們計算的速度遠比傳統方案還要快，差距快要達到兩百倍</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說明以前要花很多錢買地圖+模擬軟體</a:t>
            </a:r>
            <a:endParaRPr/>
          </a:p>
          <a:p>
            <a:pPr indent="0" lvl="0" marL="0" rtl="0" algn="l">
              <a:lnSpc>
                <a:spcPct val="100000"/>
              </a:lnSpc>
              <a:spcBef>
                <a:spcPts val="0"/>
              </a:spcBef>
              <a:spcAft>
                <a:spcPts val="0"/>
              </a:spcAft>
              <a:buSzPts val="1400"/>
              <a:buNone/>
            </a:pPr>
            <a:r>
              <a:rPr lang="en-US"/>
              <a:t>BEFORE VS AFTER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比較insite和sionna</a:t>
            </a:r>
            <a:endParaRPr/>
          </a:p>
        </p:txBody>
      </p:sp>
      <p:sp>
        <p:nvSpPr>
          <p:cNvPr id="350" name="Google Shape;350;g33b6b6832ee_0_355: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b6b6832ee_0_404: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33b6b6832ee_0_404: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接下來我來說明一下我們的通訊資料集是如何產生的</a:t>
            </a:r>
            <a:endParaRPr/>
          </a:p>
          <a:p>
            <a:pPr indent="0" lvl="0" marL="0" rtl="0" algn="l">
              <a:lnSpc>
                <a:spcPct val="100000"/>
              </a:lnSpc>
              <a:spcBef>
                <a:spcPts val="0"/>
              </a:spcBef>
              <a:spcAft>
                <a:spcPts val="0"/>
              </a:spcAft>
              <a:buSzPts val="1400"/>
              <a:buNone/>
            </a:pPr>
            <a:r>
              <a:rPr lang="en-US"/>
              <a:t>從剛才的介紹中可以知道我們是使用Ray tracing的方式來模擬通訊，而我們的資料集就是給定基地台的位置還有通訊參數</a:t>
            </a:r>
            <a:endParaRPr/>
          </a:p>
          <a:p>
            <a:pPr indent="0" lvl="0" marL="0" rtl="0" algn="l">
              <a:lnSpc>
                <a:spcPct val="100000"/>
              </a:lnSpc>
              <a:spcBef>
                <a:spcPts val="0"/>
              </a:spcBef>
              <a:spcAft>
                <a:spcPts val="0"/>
              </a:spcAft>
              <a:buSzPts val="1400"/>
              <a:buNone/>
            </a:pPr>
            <a:r>
              <a:rPr lang="en-US"/>
              <a:t>並隨機在3D的地圖上取樣一萬筆資料來做Ray tracing，當作用戶的通訊資料，在這裡面會紀錄基地台還有用戶位置等等的資訊</a:t>
            </a:r>
            <a:endParaRPr/>
          </a:p>
        </p:txBody>
      </p:sp>
      <p:sp>
        <p:nvSpPr>
          <p:cNvPr id="372" name="Google Shape;372;g33b6b6832ee_0_404: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b6b6832ee_0_458: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上面的表格是我們通訊資料集的原始資料，包含了基地台和用戶的地理位置資訊還有相關通訊參數</a:t>
            </a:r>
            <a:endParaRPr/>
          </a:p>
          <a:p>
            <a:pPr indent="0" lvl="0" marL="0" marR="0" rtl="0" algn="l">
              <a:lnSpc>
                <a:spcPct val="100000"/>
              </a:lnSpc>
              <a:spcBef>
                <a:spcPts val="0"/>
              </a:spcBef>
              <a:spcAft>
                <a:spcPts val="0"/>
              </a:spcAft>
              <a:buClr>
                <a:srgbClr val="000000"/>
              </a:buClr>
              <a:buSzPts val="1400"/>
              <a:buFont typeface="Arial"/>
              <a:buNone/>
            </a:pPr>
            <a:r>
              <a:rPr lang="en-US"/>
              <a:t>我們在收集到通訊資料後，為了讓語言模型能夠更好理解訊號品質的概念，我們把通訊資料集裡面記錄的訊號強度從</a:t>
            </a:r>
            <a:r>
              <a:rPr lang="en-US" sz="1200" u="none" cap="none" strike="noStrike">
                <a:solidFill>
                  <a:schemeClr val="dk1"/>
                </a:solidFill>
                <a:latin typeface="Microsoft JhengHei"/>
                <a:ea typeface="Microsoft JhengHei"/>
                <a:cs typeface="Microsoft JhengHei"/>
                <a:sym typeface="Microsoft JhengHei"/>
              </a:rPr>
              <a:t>Very strong~very weak還有No signal Received總共</a:t>
            </a:r>
            <a:r>
              <a:rPr lang="en-US"/>
              <a:t>分成六個等級</a:t>
            </a:r>
            <a:endParaRPr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sz="1200" u="none" cap="none" strike="noStrike">
              <a:solidFill>
                <a:schemeClr val="dk1"/>
              </a:solidFill>
              <a:latin typeface="Microsoft JhengHei"/>
              <a:ea typeface="Microsoft JhengHei"/>
              <a:cs typeface="Microsoft JhengHei"/>
              <a:sym typeface="Microsoft JhengHei"/>
            </a:endParaRPr>
          </a:p>
        </p:txBody>
      </p:sp>
      <p:sp>
        <p:nvSpPr>
          <p:cNvPr id="397" name="Google Shape;397;g33b6b6832ee_0_458: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b6b6832ee_0_500: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除此之外，我們還把原始資料轉換成Q&amp;A的形式，讓語言模型可以更好的理解資料的具體意義，並在</a:t>
            </a:r>
            <a:r>
              <a:rPr lang="en-US" sz="1200" u="none" cap="none" strike="noStrike">
                <a:solidFill>
                  <a:srgbClr val="000000"/>
                </a:solidFill>
                <a:latin typeface="Microsoft JhengHei"/>
                <a:ea typeface="Microsoft JhengHei"/>
                <a:cs typeface="Microsoft JhengHei"/>
                <a:sym typeface="Microsoft JhengHei"/>
              </a:rPr>
              <a:t>Question的最後面</a:t>
            </a:r>
            <a:r>
              <a:rPr lang="en-US"/>
              <a:t>詢問訊號品質，讓語言模型回答像是very strong等類型的答案</a:t>
            </a:r>
            <a:endParaRPr/>
          </a:p>
        </p:txBody>
      </p:sp>
      <p:sp>
        <p:nvSpPr>
          <p:cNvPr id="411" name="Google Shape;411;g33b6b6832ee_0_500: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b6b6832ee_0_545: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接下來則是說明我們如何finetune大型語言模型</a:t>
            </a:r>
            <a:endParaRPr/>
          </a:p>
        </p:txBody>
      </p:sp>
      <p:sp>
        <p:nvSpPr>
          <p:cNvPr id="428" name="Google Shape;428;g33b6b6832ee_0_545: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b6b6832ee_0_586: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3b6b6832ee_0_586: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我們使用的是滿拓提供的</a:t>
            </a:r>
            <a:r>
              <a:rPr b="0" i="0" lang="en-US" sz="1200" u="none" cap="none" strike="noStrike">
                <a:solidFill>
                  <a:srgbClr val="05066D"/>
                </a:solidFill>
                <a:latin typeface="Poppins Black"/>
                <a:ea typeface="Poppins Black"/>
                <a:cs typeface="Poppins Black"/>
                <a:sym typeface="Poppins Black"/>
              </a:rPr>
              <a:t>LLaMA2模型，LLaMA是Meta開源的大型語言模型，我們這次是採用7個B參數的LLaMA來進行finetune</a:t>
            </a:r>
            <a:endParaRPr b="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說明LLaMA裡面是由Transformer組成</a:t>
            </a:r>
            <a:endParaRPr/>
          </a:p>
          <a:p>
            <a:pPr indent="0" lvl="0" marL="0" rtl="0" algn="l">
              <a:lnSpc>
                <a:spcPct val="100000"/>
              </a:lnSpc>
              <a:spcBef>
                <a:spcPts val="0"/>
              </a:spcBef>
              <a:spcAft>
                <a:spcPts val="0"/>
              </a:spcAft>
              <a:buSzPts val="1400"/>
              <a:buNone/>
            </a:pPr>
            <a:r>
              <a:rPr lang="en-US"/>
              <a:t>而且Transformer又比RNN好</a:t>
            </a:r>
            <a:endParaRPr/>
          </a:p>
          <a:p>
            <a:pPr indent="0" lvl="0" marL="0" rtl="0" algn="l">
              <a:lnSpc>
                <a:spcPct val="100000"/>
              </a:lnSpc>
              <a:spcBef>
                <a:spcPts val="0"/>
              </a:spcBef>
              <a:spcAft>
                <a:spcPts val="0"/>
              </a:spcAft>
              <a:buSzPts val="1400"/>
              <a:buNone/>
            </a:pPr>
            <a:r>
              <a:rPr lang="en-US"/>
              <a:t>可以在長序列的任務中表現較好</a:t>
            </a:r>
            <a:endParaRPr/>
          </a:p>
        </p:txBody>
      </p:sp>
      <p:sp>
        <p:nvSpPr>
          <p:cNvPr id="442" name="Google Shape;442;g33b6b6832ee_0_586: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3b6b6832ee_0_606: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這邊簡單說明一下我們是怎麼把ＬＬＡＭＡ２ finetune成3D channel gpt</a:t>
            </a:r>
            <a:endParaRPr/>
          </a:p>
          <a:p>
            <a:pPr indent="0" lvl="0" marL="0" rtl="0" algn="l">
              <a:lnSpc>
                <a:spcPct val="100000"/>
              </a:lnSpc>
              <a:spcBef>
                <a:spcPts val="0"/>
              </a:spcBef>
              <a:spcAft>
                <a:spcPts val="0"/>
              </a:spcAft>
              <a:buSzPts val="1400"/>
              <a:buNone/>
            </a:pPr>
            <a:r>
              <a:rPr lang="en-US"/>
              <a:t>我們把剛才提到的通訊資料集的Question作為模型的input，Answer作為output</a:t>
            </a:r>
            <a:endParaRPr/>
          </a:p>
          <a:p>
            <a:pPr indent="0" lvl="0" marL="0" rtl="0" algn="l">
              <a:lnSpc>
                <a:spcPct val="100000"/>
              </a:lnSpc>
              <a:spcBef>
                <a:spcPts val="0"/>
              </a:spcBef>
              <a:spcAft>
                <a:spcPts val="0"/>
              </a:spcAft>
              <a:buSzPts val="1400"/>
              <a:buNone/>
            </a:pPr>
            <a:r>
              <a:rPr lang="en-US"/>
              <a:t>然後把99%的資料用做finetune，以及1%的資料用做validation</a:t>
            </a:r>
            <a:endParaRPr/>
          </a:p>
          <a:p>
            <a:pPr indent="0" lvl="0" marL="0" rtl="0" algn="l">
              <a:lnSpc>
                <a:spcPct val="100000"/>
              </a:lnSpc>
              <a:spcBef>
                <a:spcPts val="0"/>
              </a:spcBef>
              <a:spcAft>
                <a:spcPts val="0"/>
              </a:spcAft>
              <a:buSzPts val="1400"/>
              <a:buNone/>
            </a:pPr>
            <a:r>
              <a:rPr lang="en-US"/>
              <a:t>Finetune的過程可以看到像右下這張圖，這張圖是滿拓的finetune exper的介面，從這邊就可以看到我們的training loss的收斂狀況</a:t>
            </a:r>
            <a:endParaRPr/>
          </a:p>
          <a:p>
            <a:pPr indent="0" lvl="0" marL="0" rtl="0" algn="l">
              <a:lnSpc>
                <a:spcPct val="100000"/>
              </a:lnSpc>
              <a:spcBef>
                <a:spcPts val="0"/>
              </a:spcBef>
              <a:spcAft>
                <a:spcPts val="0"/>
              </a:spcAft>
              <a:buSzPts val="1400"/>
              <a:buNone/>
            </a:pPr>
            <a:r>
              <a:rPr lang="en-US"/>
              <a:t>最後訓練完後就是3D channel GPT了</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列一下XY單位</a:t>
            </a:r>
            <a:endParaRPr/>
          </a:p>
          <a:p>
            <a:pPr indent="0" lvl="0" marL="0" rtl="0" algn="l">
              <a:lnSpc>
                <a:spcPct val="100000"/>
              </a:lnSpc>
              <a:spcBef>
                <a:spcPts val="0"/>
              </a:spcBef>
              <a:spcAft>
                <a:spcPts val="0"/>
              </a:spcAft>
              <a:buSzPts val="1400"/>
              <a:buNone/>
            </a:pPr>
            <a:r>
              <a:rPr lang="en-US"/>
              <a:t>列一下LOSS FUNCTION\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放上硬體資訊</a:t>
            </a:r>
            <a:endParaRPr/>
          </a:p>
        </p:txBody>
      </p:sp>
      <p:sp>
        <p:nvSpPr>
          <p:cNvPr id="462" name="Google Shape;462;g33b6b6832ee_0_606: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3b6b6832ee_0_642: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接下來是我們3D channel GPT的驗證結果</a:t>
            </a:r>
            <a:endParaRPr/>
          </a:p>
        </p:txBody>
      </p:sp>
      <p:sp>
        <p:nvSpPr>
          <p:cNvPr id="499" name="Google Shape;499;g33b6b6832ee_0_642: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b6b6832ee_0_654: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首先是針對第一個case說明，我們模型的輸入資料就是基地台還有用戶的位置資訊還有通訊參數的設定，最後則是在input的question中詢問通訊品質。</a:t>
            </a:r>
            <a:endParaRPr/>
          </a:p>
          <a:p>
            <a:pPr indent="0" lvl="0" marL="0" rtl="0" algn="l">
              <a:lnSpc>
                <a:spcPct val="100000"/>
              </a:lnSpc>
              <a:spcBef>
                <a:spcPts val="0"/>
              </a:spcBef>
              <a:spcAft>
                <a:spcPts val="0"/>
              </a:spcAft>
              <a:buSzPts val="1400"/>
              <a:buNone/>
            </a:pPr>
            <a:r>
              <a:rPr lang="en-US"/>
              <a:t>3D channel GPT在計算後就會回答像是very strong之類的結果</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最後我們採樣了100筆資料，準確度高達84%，初步驗證了大型語言模型在無線通訊場景的有效性</a:t>
            </a:r>
            <a:endParaRPr/>
          </a:p>
          <a:p>
            <a:pPr indent="0" lvl="0" marL="0" rtl="0" algn="l">
              <a:lnSpc>
                <a:spcPct val="100000"/>
              </a:lnSpc>
              <a:spcBef>
                <a:spcPts val="0"/>
              </a:spcBef>
              <a:spcAft>
                <a:spcPts val="0"/>
              </a:spcAft>
              <a:buSzPts val="1400"/>
              <a:buNone/>
            </a:pPr>
            <a:r>
              <a:rPr lang="en-US"/>
              <a:t>右下是滿拓的deep exper的介面，因為看起來有點小所以我來幫大家放大一下</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12" name="Google Shape;512;g33b6b6832ee_0_654: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3b6b6832ee_0_694: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在這個界面中，左邊是我們問模型的問題，紅色的部分是正確答案，橘色的部分則是模型回答的答案，</a:t>
            </a:r>
            <a:endParaRPr/>
          </a:p>
          <a:p>
            <a:pPr indent="0" lvl="0" marL="0" rtl="0" algn="l">
              <a:lnSpc>
                <a:spcPct val="100000"/>
              </a:lnSpc>
              <a:spcBef>
                <a:spcPts val="0"/>
              </a:spcBef>
              <a:spcAft>
                <a:spcPts val="0"/>
              </a:spcAft>
              <a:buSzPts val="1400"/>
              <a:buNone/>
            </a:pPr>
            <a:r>
              <a:rPr lang="en-US"/>
              <a:t>從這邊可以看出3D Channel GPT的精準確實是還不錯的</a:t>
            </a:r>
            <a:endParaRPr/>
          </a:p>
        </p:txBody>
      </p:sp>
      <p:sp>
        <p:nvSpPr>
          <p:cNvPr id="550" name="Google Shape;550;g33b6b6832ee_0_694: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b6b6832ee_0_714: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33b6b6832ee_0_714: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接下來是我們的Case2</a:t>
            </a:r>
            <a:br>
              <a:rPr lang="en-US"/>
            </a:br>
            <a:r>
              <a:rPr lang="en-US"/>
              <a:t>相較於Case1是模擬一個基地台的通訊，case2則是參考了真實環境，模擬了在交大裡面的複數個基地台的通訊環境，</a:t>
            </a:r>
            <a:endParaRPr/>
          </a:p>
          <a:p>
            <a:pPr indent="0" lvl="0" marL="0" rtl="0" algn="l">
              <a:lnSpc>
                <a:spcPct val="100000"/>
              </a:lnSpc>
              <a:spcBef>
                <a:spcPts val="0"/>
              </a:spcBef>
              <a:spcAft>
                <a:spcPts val="0"/>
              </a:spcAft>
              <a:buSzPts val="1400"/>
              <a:buNone/>
            </a:pPr>
            <a:r>
              <a:rPr lang="en-US"/>
              <a:t>從左邊那張圖可以看到三個不同的基地台，這幾個都是我們在校園內實際看得到的中華電信的基地台。（業配？）</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我們在這個case的目標就是在多個基地台的環境中來預測訊號品質。從這個case裡面我們把Q&amp;A變成了兩種形式，</a:t>
            </a:r>
            <a:endParaRPr/>
          </a:p>
          <a:p>
            <a:pPr indent="0" lvl="0" marL="0" rtl="0" algn="l">
              <a:lnSpc>
                <a:spcPct val="100000"/>
              </a:lnSpc>
              <a:spcBef>
                <a:spcPts val="0"/>
              </a:spcBef>
              <a:spcAft>
                <a:spcPts val="0"/>
              </a:spcAft>
              <a:buSzPts val="1400"/>
              <a:buNone/>
            </a:pPr>
            <a:r>
              <a:rPr lang="en-US"/>
              <a:t>一種是問你哪個基地台的訊號最強，另外一種則是直接詢問你在這個位置上所有基地台的訊號品質</a:t>
            </a:r>
            <a:endParaRPr/>
          </a:p>
          <a:p>
            <a:pPr indent="0" lvl="0" marL="0" rtl="0" algn="l">
              <a:lnSpc>
                <a:spcPct val="100000"/>
              </a:lnSpc>
              <a:spcBef>
                <a:spcPts val="0"/>
              </a:spcBef>
              <a:spcAft>
                <a:spcPts val="0"/>
              </a:spcAft>
              <a:buSzPts val="1400"/>
              <a:buNone/>
            </a:pPr>
            <a:r>
              <a:t/>
            </a:r>
            <a:endParaRPr/>
          </a:p>
        </p:txBody>
      </p:sp>
      <p:sp>
        <p:nvSpPr>
          <p:cNvPr id="572" name="Google Shape;572;g33b6b6832ee_0_714: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b6b6832ee_0_771: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至於我們是怎麼finetune的呢</a:t>
            </a:r>
            <a:endParaRPr/>
          </a:p>
          <a:p>
            <a:pPr indent="0" lvl="0" marL="0" rtl="0" algn="l">
              <a:lnSpc>
                <a:spcPct val="100000"/>
              </a:lnSpc>
              <a:spcBef>
                <a:spcPts val="0"/>
              </a:spcBef>
              <a:spcAft>
                <a:spcPts val="0"/>
              </a:spcAft>
              <a:buSzPts val="1400"/>
              <a:buNone/>
            </a:pPr>
            <a:r>
              <a:rPr lang="en-US"/>
              <a:t>我們和case1一樣取樣了10000筆資料，但因為我們在case2有兩種問題，所以我們再把那些資料分別轉換成兩種形式，讓資料總共有20000筆。</a:t>
            </a:r>
            <a:endParaRPr/>
          </a:p>
          <a:p>
            <a:pPr indent="0" lvl="0" marL="0" rtl="0" algn="l">
              <a:lnSpc>
                <a:spcPct val="100000"/>
              </a:lnSpc>
              <a:spcBef>
                <a:spcPts val="0"/>
              </a:spcBef>
              <a:spcAft>
                <a:spcPts val="0"/>
              </a:spcAft>
              <a:buSzPts val="1400"/>
              <a:buNone/>
            </a:pPr>
            <a:r>
              <a:rPr lang="en-US"/>
              <a:t>並使用case1訓練好的pretrained 3D channel GPT來去做finetune</a:t>
            </a:r>
            <a:endParaRPr/>
          </a:p>
        </p:txBody>
      </p:sp>
      <p:sp>
        <p:nvSpPr>
          <p:cNvPr id="629" name="Google Shape;629;g33b6b6832ee_0_771: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3b6b6832ee_0_820: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接下來我來說明一下訓練的結果。我們的模型在使用的時候，question的部分前半段都是一樣的，</a:t>
            </a:r>
            <a:endParaRPr/>
          </a:p>
          <a:p>
            <a:pPr indent="0" lvl="0" marL="0" rtl="0" algn="l">
              <a:lnSpc>
                <a:spcPct val="100000"/>
              </a:lnSpc>
              <a:spcBef>
                <a:spcPts val="0"/>
              </a:spcBef>
              <a:spcAft>
                <a:spcPts val="0"/>
              </a:spcAft>
              <a:buSzPts val="1400"/>
              <a:buNone/>
            </a:pPr>
            <a:r>
              <a:rPr lang="en-US"/>
              <a:t>主要的差別在最後一句的問題是要問你哪個基地台的訊號品質最好，還是請你把所有基地台的訊號品質都列出來</a:t>
            </a:r>
            <a:endParaRPr/>
          </a:p>
          <a:p>
            <a:pPr indent="0" lvl="0" marL="0" rtl="0" algn="l">
              <a:lnSpc>
                <a:spcPct val="100000"/>
              </a:lnSpc>
              <a:spcBef>
                <a:spcPts val="0"/>
              </a:spcBef>
              <a:spcAft>
                <a:spcPts val="0"/>
              </a:spcAft>
              <a:buSzPts val="1400"/>
              <a:buNone/>
            </a:pPr>
            <a:r>
              <a:rPr lang="en-US"/>
              <a:t>雖然因為環境變得比較複雜所以準確度相較於case1有所下降，不過從這邊可以知道3D Channel GPT模型的功能是能夠再拓展的，讓用戶能夠透過簡單的問答方式獲取各基地台資訊，可以用做未來選擇基地台連結的參考</a:t>
            </a:r>
            <a:endParaRPr/>
          </a:p>
          <a:p>
            <a:pPr indent="0" lvl="0" marL="0" rtl="0" algn="l">
              <a:lnSpc>
                <a:spcPct val="100000"/>
              </a:lnSpc>
              <a:spcBef>
                <a:spcPts val="0"/>
              </a:spcBef>
              <a:spcAft>
                <a:spcPts val="0"/>
              </a:spcAft>
              <a:buSzPts val="1400"/>
              <a:buNone/>
            </a:pPr>
            <a:r>
              <a:t/>
            </a:r>
            <a:endParaRPr/>
          </a:p>
        </p:txBody>
      </p:sp>
      <p:sp>
        <p:nvSpPr>
          <p:cNvPr id="679" name="Google Shape;679;g33b6b6832ee_0_820: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3b6b6832ee_0_869: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33b6b6832ee_0_869: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最後再跟大家分享一下我們在這次GenAI的成果以及結論，希望大家可以有所收穫。</a:t>
            </a:r>
            <a:endParaRPr/>
          </a:p>
          <a:p>
            <a:pPr indent="0" lvl="0" marL="0" rtl="0" algn="l">
              <a:lnSpc>
                <a:spcPct val="100000"/>
              </a:lnSpc>
              <a:spcBef>
                <a:spcPts val="0"/>
              </a:spcBef>
              <a:spcAft>
                <a:spcPts val="0"/>
              </a:spcAft>
              <a:buSzPts val="1400"/>
              <a:buNone/>
            </a:pPr>
            <a:r>
              <a:rPr lang="en-US"/>
              <a:t>首先是我們使用滿拓的solution，透過對大型語言模型進行finetune，在訊號品質估測的任務上能夠達到80多%的精準度。</a:t>
            </a:r>
            <a:endParaRPr/>
          </a:p>
          <a:p>
            <a:pPr indent="0" lvl="0" marL="0" rtl="0" algn="l">
              <a:lnSpc>
                <a:spcPct val="100000"/>
              </a:lnSpc>
              <a:spcBef>
                <a:spcPts val="0"/>
              </a:spcBef>
              <a:spcAft>
                <a:spcPts val="0"/>
              </a:spcAft>
              <a:buSzPts val="1400"/>
              <a:buNone/>
            </a:pPr>
            <a:r>
              <a:rPr lang="en-US"/>
              <a:t>還有就是我們整合了開源的地圖資料以及通訊軟體，讓我們除了交大的通訊環境以外，像是隔壁的清大或是新竹市區都可以用我們的方法來去模擬。</a:t>
            </a:r>
            <a:endParaRPr/>
          </a:p>
          <a:p>
            <a:pPr indent="0" lvl="0" marL="0" rtl="0" algn="l">
              <a:lnSpc>
                <a:spcPct val="100000"/>
              </a:lnSpc>
              <a:spcBef>
                <a:spcPts val="0"/>
              </a:spcBef>
              <a:spcAft>
                <a:spcPts val="0"/>
              </a:spcAft>
              <a:buSzPts val="1400"/>
              <a:buNone/>
            </a:pPr>
            <a:r>
              <a:rPr lang="en-US"/>
              <a:t>最後則是我們的3D Channel GPT 可以提供user friendly的Q&amp;A介面，讓沒有domain knowledge的人可以輕鬆知道特定區域的通訊狀況。</a:t>
            </a:r>
            <a:endParaRPr/>
          </a:p>
        </p:txBody>
      </p:sp>
      <p:sp>
        <p:nvSpPr>
          <p:cNvPr id="730" name="Google Shape;730;g33b6b6832ee_0_869: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3b6aa1400f_0_2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33b6aa1400f_0_26: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33b6aa1400f_0_26: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3b553a2593_0_3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3b553a2593_0_30: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33b553a2593_0_30: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b553a2593_0_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33b553a2593_0_8: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33b553a2593_0_8: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3b553a2593_0_39: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33b553a2593_0_39: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33b553a2593_0_39: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3b553a2593_0_4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3b553a2593_0_48: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33b553a2593_0_48: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b6b6832ee_0_924: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33b6b6832ee_0_924: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33b6b6832ee_0_924: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notes"/>
          <p:cNvSpPr txBox="1"/>
          <p:nvPr>
            <p:ph idx="1" type="body"/>
          </p:nvPr>
        </p:nvSpPr>
        <p:spPr>
          <a:xfrm>
            <a:off x="679768" y="4778723"/>
            <a:ext cx="5438140" cy="390986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4: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5: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p5: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6: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6: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7: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7: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8: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8: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9:notes"/>
          <p:cNvSpPr txBox="1"/>
          <p:nvPr>
            <p:ph idx="1" type="body"/>
          </p:nvPr>
        </p:nvSpPr>
        <p:spPr>
          <a:xfrm>
            <a:off x="679768" y="4778723"/>
            <a:ext cx="5438140" cy="390986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b6aa1400f_0_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3b6aa1400f_0_3: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33b6aa1400f_0_3: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10:notes"/>
          <p:cNvSpPr txBox="1"/>
          <p:nvPr>
            <p:ph idx="1" type="body"/>
          </p:nvPr>
        </p:nvSpPr>
        <p:spPr>
          <a:xfrm>
            <a:off x="679768" y="4778723"/>
            <a:ext cx="5438140" cy="390986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10:notes"/>
          <p:cNvSpPr txBox="1"/>
          <p:nvPr>
            <p:ph idx="12" type="sldNum"/>
          </p:nvPr>
        </p:nvSpPr>
        <p:spPr>
          <a:xfrm>
            <a:off x="3850443" y="9431601"/>
            <a:ext cx="2945659" cy="4982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11:notes"/>
          <p:cNvSpPr txBox="1"/>
          <p:nvPr>
            <p:ph idx="1" type="body"/>
          </p:nvPr>
        </p:nvSpPr>
        <p:spPr>
          <a:xfrm>
            <a:off x="679768" y="4778723"/>
            <a:ext cx="5438140" cy="390986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1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3b6b6832ee_0_934: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g33b6b6832ee_0_934: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33b6b6832ee_0_934: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b553a2593_0_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3b553a2593_0_0: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3b553a2593_0_0: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b553a2593_0_1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3b553a2593_0_15: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3b553a2593_0_15: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b553a2593_0_2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3b553a2593_0_23:notes"/>
          <p:cNvSpPr txBox="1"/>
          <p:nvPr>
            <p:ph idx="1" type="body"/>
          </p:nvPr>
        </p:nvSpPr>
        <p:spPr>
          <a:xfrm>
            <a:off x="679768" y="4778723"/>
            <a:ext cx="5438100" cy="390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33b553a2593_0_23:notes"/>
          <p:cNvSpPr txBox="1"/>
          <p:nvPr>
            <p:ph idx="12" type="sldNum"/>
          </p:nvPr>
        </p:nvSpPr>
        <p:spPr>
          <a:xfrm>
            <a:off x="3850443" y="9431601"/>
            <a:ext cx="2945700" cy="498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b6b6832ee_0_1: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33b6b6832ee_0_1: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5066D"/>
              </a:buClr>
              <a:buSzPts val="1200"/>
              <a:buFont typeface="Arial"/>
              <a:buNone/>
            </a:pPr>
            <a:r>
              <a:rPr lang="en-US"/>
              <a:t>首先要先跟大家說明，我們實驗室的研究主題是以無線通訊為主，目前正在針對無人機通訊的主題進行研究</a:t>
            </a:r>
            <a:endParaRPr/>
          </a:p>
          <a:p>
            <a:pPr indent="0" lvl="0" marL="0" marR="0" rtl="0" algn="l">
              <a:lnSpc>
                <a:spcPct val="100000"/>
              </a:lnSpc>
              <a:spcBef>
                <a:spcPts val="0"/>
              </a:spcBef>
              <a:spcAft>
                <a:spcPts val="0"/>
              </a:spcAft>
              <a:buClr>
                <a:srgbClr val="05066D"/>
              </a:buClr>
              <a:buSzPts val="1200"/>
              <a:buFont typeface="Arial"/>
              <a:buNone/>
            </a:pPr>
            <a:r>
              <a:rPr lang="en-US"/>
              <a:t>我們的情境將會以無人機作為空中基地台，針對3D立體空間的空對地通訊模式進行探討</a:t>
            </a:r>
            <a:endParaRPr/>
          </a:p>
          <a:p>
            <a:pPr indent="0" lvl="0" marL="0" marR="0" rtl="0" algn="l">
              <a:lnSpc>
                <a:spcPct val="100000"/>
              </a:lnSpc>
              <a:spcBef>
                <a:spcPts val="0"/>
              </a:spcBef>
              <a:spcAft>
                <a:spcPts val="0"/>
              </a:spcAft>
              <a:buClr>
                <a:srgbClr val="05066D"/>
              </a:buClr>
              <a:buSzPts val="1200"/>
              <a:buFont typeface="Arial"/>
              <a:buNone/>
            </a:pPr>
            <a:r>
              <a:rPr lang="en-US"/>
              <a:t>在目前的大多數無人機通訊的研究中大多存在著一些問題，像是</a:t>
            </a:r>
            <a:r>
              <a:rPr b="1" i="0" lang="en-US" sz="1200" u="none" cap="none" strike="noStrike">
                <a:solidFill>
                  <a:srgbClr val="05066D"/>
                </a:solidFill>
                <a:latin typeface="Microsoft JhengHei"/>
                <a:ea typeface="Microsoft JhengHei"/>
                <a:cs typeface="Microsoft JhengHei"/>
                <a:sym typeface="Microsoft JhengHei"/>
              </a:rPr>
              <a:t>傳統的通訊模型主要是針對簡單環境進行設計，但三維通訊中無人機的</a:t>
            </a:r>
            <a:r>
              <a:rPr b="1" i="0" lang="en-US" sz="1200" u="none" cap="none" strike="noStrike">
                <a:solidFill>
                  <a:srgbClr val="C00000"/>
                </a:solidFill>
                <a:latin typeface="Microsoft JhengHei"/>
                <a:ea typeface="Microsoft JhengHei"/>
                <a:cs typeface="Microsoft JhengHei"/>
                <a:sym typeface="Microsoft JhengHei"/>
              </a:rPr>
              <a:t>移動性</a:t>
            </a:r>
            <a:r>
              <a:rPr b="1" i="0" lang="en-US" sz="1200" u="none" cap="none" strike="noStrike">
                <a:solidFill>
                  <a:srgbClr val="05066D"/>
                </a:solidFill>
                <a:latin typeface="Microsoft JhengHei"/>
                <a:ea typeface="Microsoft JhengHei"/>
                <a:cs typeface="Microsoft JhengHei"/>
                <a:sym typeface="Microsoft JhengHei"/>
              </a:rPr>
              <a:t>以及</a:t>
            </a:r>
            <a:r>
              <a:rPr b="1" i="0" lang="en-US" sz="1200" u="none" cap="none" strike="noStrike">
                <a:solidFill>
                  <a:srgbClr val="C00000"/>
                </a:solidFill>
                <a:latin typeface="Microsoft JhengHei"/>
                <a:ea typeface="Microsoft JhengHei"/>
                <a:cs typeface="Microsoft JhengHei"/>
                <a:sym typeface="Microsoft JhengHei"/>
              </a:rPr>
              <a:t>障礙物都使得</a:t>
            </a:r>
            <a:r>
              <a:rPr b="1" i="0" lang="en-US" sz="1200" u="none" cap="none" strike="noStrike">
                <a:solidFill>
                  <a:srgbClr val="05066D"/>
                </a:solidFill>
                <a:latin typeface="Microsoft JhengHei"/>
                <a:ea typeface="Microsoft JhengHei"/>
                <a:cs typeface="Microsoft JhengHei"/>
                <a:sym typeface="Microsoft JhengHei"/>
              </a:rPr>
              <a:t>訊號品質的預估更加</a:t>
            </a:r>
            <a:r>
              <a:rPr b="1" i="0" lang="en-US" sz="1200" u="none" cap="none" strike="noStrike">
                <a:solidFill>
                  <a:srgbClr val="C00000"/>
                </a:solidFill>
                <a:latin typeface="Microsoft JhengHei"/>
                <a:ea typeface="Microsoft JhengHei"/>
                <a:cs typeface="Microsoft JhengHei"/>
                <a:sym typeface="Microsoft JhengHei"/>
              </a:rPr>
              <a:t>複雜且具有挑戰性</a:t>
            </a:r>
            <a:endParaRPr/>
          </a:p>
          <a:p>
            <a:pPr indent="0" lvl="0" marL="0" marR="0" rtl="0" algn="l">
              <a:lnSpc>
                <a:spcPct val="100000"/>
              </a:lnSpc>
              <a:spcBef>
                <a:spcPts val="0"/>
              </a:spcBef>
              <a:spcAft>
                <a:spcPts val="0"/>
              </a:spcAft>
              <a:buClr>
                <a:srgbClr val="05066D"/>
              </a:buClr>
              <a:buSzPts val="1200"/>
              <a:buFont typeface="Arial"/>
              <a:buNone/>
            </a:pPr>
            <a:r>
              <a:t/>
            </a:r>
            <a:endParaRPr b="0" i="0" sz="1200" u="none" cap="none" strike="noStrike">
              <a:solidFill>
                <a:srgbClr val="C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5066D"/>
              </a:buClr>
              <a:buSzPts val="1200"/>
              <a:buFont typeface="Arial"/>
              <a:buNone/>
            </a:pPr>
            <a:r>
              <a:rPr b="0" i="0" lang="en-US" sz="1200" u="none" cap="none" strike="noStrike">
                <a:solidFill>
                  <a:srgbClr val="C00000"/>
                </a:solidFill>
                <a:latin typeface="Microsoft JhengHei"/>
                <a:ea typeface="Microsoft JhengHei"/>
                <a:cs typeface="Microsoft JhengHei"/>
                <a:sym typeface="Microsoft JhengHei"/>
              </a:rPr>
              <a:t>為了解決這個問題，我們想要透過AI來協助我們進行研究。</a:t>
            </a:r>
            <a:endParaRPr b="0" i="0" sz="1200" u="none" cap="none" strike="noStrike">
              <a:solidFill>
                <a:srgbClr val="C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5066D"/>
              </a:buClr>
              <a:buSzPts val="1200"/>
              <a:buFont typeface="Arial"/>
              <a:buNone/>
            </a:pPr>
            <a:r>
              <a:rPr b="0" i="0" lang="en-US" sz="1200" u="none" cap="none" strike="noStrike">
                <a:solidFill>
                  <a:srgbClr val="C00000"/>
                </a:solidFill>
                <a:latin typeface="Microsoft JhengHei"/>
                <a:ea typeface="Microsoft JhengHei"/>
                <a:cs typeface="Microsoft JhengHei"/>
                <a:sym typeface="Microsoft JhengHei"/>
              </a:rPr>
              <a:t>我們的目標是使用AI來理解空對地的通訊環境，並能夠告訴我們用戶在不同位置的訊號品質，針對這個問題，我們提出了一個基於大型語言模型的訊號品質預估框架。</a:t>
            </a:r>
            <a:endParaRPr b="0" i="0" sz="1200" u="none" cap="none" strike="noStrike">
              <a:solidFill>
                <a:srgbClr val="C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5066D"/>
              </a:buClr>
              <a:buSzPts val="1200"/>
              <a:buFont typeface="Arial"/>
              <a:buNone/>
            </a:pPr>
            <a:r>
              <a:rPr b="0" i="0" lang="en-US" sz="1200" u="none" cap="none" strike="noStrike">
                <a:solidFill>
                  <a:srgbClr val="C00000"/>
                </a:solidFill>
                <a:latin typeface="Microsoft JhengHei"/>
                <a:ea typeface="Microsoft JhengHei"/>
                <a:cs typeface="Microsoft JhengHei"/>
                <a:sym typeface="Microsoft JhengHei"/>
              </a:rPr>
              <a:t>簡單來說就是我們會使用現有的大型語言模型去做Transfer learning，讓使用者能夠以文字問答的形式去了解當前的通訊環境，並使用陽明交通大學光復校區作為應用場景，來驗證這個框架的可行性。</a:t>
            </a:r>
            <a:endParaRPr/>
          </a:p>
          <a:p>
            <a:pPr indent="0" lvl="0" marL="0" marR="0" rtl="0" algn="l">
              <a:lnSpc>
                <a:spcPct val="100000"/>
              </a:lnSpc>
              <a:spcBef>
                <a:spcPts val="0"/>
              </a:spcBef>
              <a:spcAft>
                <a:spcPts val="0"/>
              </a:spcAft>
              <a:buClr>
                <a:srgbClr val="05066D"/>
              </a:buClr>
              <a:buSzPts val="1200"/>
              <a:buFont typeface="Arial"/>
              <a:buNone/>
            </a:pPr>
            <a:r>
              <a:t/>
            </a:r>
            <a:endParaRPr/>
          </a:p>
          <a:p>
            <a:pPr indent="0" lvl="0" marL="0" marR="0" rtl="0" algn="l">
              <a:lnSpc>
                <a:spcPct val="100000"/>
              </a:lnSpc>
              <a:spcBef>
                <a:spcPts val="0"/>
              </a:spcBef>
              <a:spcAft>
                <a:spcPts val="0"/>
              </a:spcAft>
              <a:buClr>
                <a:srgbClr val="05066D"/>
              </a:buClr>
              <a:buSzPts val="1200"/>
              <a:buFont typeface="Arial"/>
              <a:buNone/>
            </a:pPr>
            <a:r>
              <a:t/>
            </a:r>
            <a:endParaRPr/>
          </a:p>
          <a:p>
            <a:pPr indent="0" lvl="0" marL="0" marR="0" rtl="0" algn="l">
              <a:lnSpc>
                <a:spcPct val="100000"/>
              </a:lnSpc>
              <a:spcBef>
                <a:spcPts val="0"/>
              </a:spcBef>
              <a:spcAft>
                <a:spcPts val="0"/>
              </a:spcAft>
              <a:buClr>
                <a:srgbClr val="05066D"/>
              </a:buClr>
              <a:buSzPts val="1200"/>
              <a:buFont typeface="Arial"/>
              <a:buNone/>
            </a:pPr>
            <a:r>
              <a:t/>
            </a:r>
            <a:endParaRPr/>
          </a:p>
          <a:p>
            <a:pPr indent="0" lvl="0" marL="0" marR="0" rtl="0" algn="l">
              <a:lnSpc>
                <a:spcPct val="100000"/>
              </a:lnSpc>
              <a:spcBef>
                <a:spcPts val="0"/>
              </a:spcBef>
              <a:spcAft>
                <a:spcPts val="0"/>
              </a:spcAft>
              <a:buClr>
                <a:srgbClr val="05066D"/>
              </a:buClr>
              <a:buSzPts val="1200"/>
              <a:buFont typeface="Arial"/>
              <a:buNone/>
            </a:pPr>
            <a:r>
              <a:rPr lang="en-US"/>
              <a:t>要強調為什麼使用LLM</a:t>
            </a:r>
            <a:br>
              <a:rPr lang="en-US"/>
            </a:br>
            <a:r>
              <a:rPr lang="en-US"/>
              <a:t>讓大家都可以簡單的知道專家才能幫你取得的知識</a:t>
            </a:r>
            <a:endParaRPr/>
          </a:p>
          <a:p>
            <a:pPr indent="0" lvl="0" marL="0" rtl="0" algn="l">
              <a:lnSpc>
                <a:spcPct val="100000"/>
              </a:lnSpc>
              <a:spcBef>
                <a:spcPts val="0"/>
              </a:spcBef>
              <a:spcAft>
                <a:spcPts val="0"/>
              </a:spcAft>
              <a:buSzPts val="1400"/>
              <a:buNone/>
            </a:pPr>
            <a:r>
              <a:t/>
            </a:r>
            <a:endParaRPr/>
          </a:p>
        </p:txBody>
      </p:sp>
      <p:sp>
        <p:nvSpPr>
          <p:cNvPr id="165" name="Google Shape;165;g33b6b6832ee_0_1:notes"/>
          <p:cNvSpPr txBox="1"/>
          <p:nvPr>
            <p:ph idx="12" type="sldNum"/>
          </p:nvPr>
        </p:nvSpPr>
        <p:spPr>
          <a:xfrm>
            <a:off x="5134448" y="7061191"/>
            <a:ext cx="3927600" cy="3708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b6b6832ee_0_66:notes"/>
          <p:cNvSpPr txBox="1"/>
          <p:nvPr>
            <p:ph idx="1" type="body"/>
          </p:nvPr>
        </p:nvSpPr>
        <p:spPr>
          <a:xfrm>
            <a:off x="906357" y="3530596"/>
            <a:ext cx="7251000" cy="334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這邊先簡單說明一下什麼是3D Channel GPT</a:t>
            </a:r>
            <a:endParaRPr/>
          </a:p>
          <a:p>
            <a:pPr indent="0" lvl="0" marL="0" marR="0" rtl="0" algn="l">
              <a:lnSpc>
                <a:spcPct val="100000"/>
              </a:lnSpc>
              <a:spcBef>
                <a:spcPts val="0"/>
              </a:spcBef>
              <a:spcAft>
                <a:spcPts val="0"/>
              </a:spcAft>
              <a:buClr>
                <a:srgbClr val="000000"/>
              </a:buClr>
              <a:buSzPts val="1400"/>
              <a:buFont typeface="Arial"/>
              <a:buNone/>
            </a:pPr>
            <a:r>
              <a:rPr lang="en-US"/>
              <a:t>3D Channel GPT是我們使用滿拓的solution所建立的語言模型。假設我們已經有一個地理環境的資訊，我們可以透過向模型說明基地台的擺放位置以及地面用戶位置，</a:t>
            </a:r>
            <a:endParaRPr/>
          </a:p>
          <a:p>
            <a:pPr indent="0" lvl="0" marL="0" marR="0" rtl="0" algn="l">
              <a:lnSpc>
                <a:spcPct val="100000"/>
              </a:lnSpc>
              <a:spcBef>
                <a:spcPts val="0"/>
              </a:spcBef>
              <a:spcAft>
                <a:spcPts val="0"/>
              </a:spcAft>
              <a:buClr>
                <a:srgbClr val="000000"/>
              </a:buClr>
              <a:buSzPts val="1400"/>
              <a:buFont typeface="Arial"/>
              <a:buNone/>
            </a:pPr>
            <a:r>
              <a:rPr lang="en-US"/>
              <a:t>讓模型回答我們在這個位置的訊號品質會是好還是不好</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01" name="Google Shape;201;g33b6b6832ee_0_66:notes"/>
          <p:cNvSpPr/>
          <p:nvPr>
            <p:ph idx="2" type="sldImg"/>
          </p:nvPr>
        </p:nvSpPr>
        <p:spPr>
          <a:xfrm>
            <a:off x="2270613" y="556828"/>
            <a:ext cx="4522200" cy="27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22"/>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3" name="Google Shape;93;p23"/>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4"/>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p15"/>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16"/>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2" name="Google Shape;52;p17"/>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8" name="Google Shape;58;p18"/>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19"/>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1" name="Google Shape;71;p20"/>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p:nvPr>
            <p:ph idx="2" type="pic"/>
          </p:nvPr>
        </p:nvSpPr>
        <p:spPr>
          <a:xfrm>
            <a:off x="5183188" y="987425"/>
            <a:ext cx="6172200" cy="4873625"/>
          </a:xfrm>
          <a:prstGeom prst="rect">
            <a:avLst/>
          </a:prstGeom>
          <a:noFill/>
          <a:ln>
            <a:noFill/>
          </a:ln>
        </p:spPr>
      </p:sp>
      <p:sp>
        <p:nvSpPr>
          <p:cNvPr id="75" name="Google Shape;75;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9" name="Google Shape;79;p21"/>
          <p:cNvPicPr preferRelativeResize="0"/>
          <p:nvPr/>
        </p:nvPicPr>
        <p:blipFill rotWithShape="1">
          <a:blip r:embed="rId2">
            <a:alphaModFix/>
          </a:blip>
          <a:srcRect b="0" l="0" r="0" t="0"/>
          <a:stretch/>
        </p:blipFill>
        <p:spPr>
          <a:xfrm>
            <a:off x="9399840" y="102959"/>
            <a:ext cx="2792160" cy="63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jpg"/><Relationship Id="rId4" Type="http://schemas.openxmlformats.org/officeDocument/2006/relationships/image" Target="../media/image12.png"/><Relationship Id="rId5" Type="http://schemas.openxmlformats.org/officeDocument/2006/relationships/image" Target="../media/image5.jpg"/><Relationship Id="rId6" Type="http://schemas.openxmlformats.org/officeDocument/2006/relationships/hyperlink" Target="https://developer.nvidia.com/sionna" TargetMode="External"/><Relationship Id="rId7" Type="http://schemas.openxmlformats.org/officeDocument/2006/relationships/hyperlink" Target="https://nvlabs.github.io/sionna/index.html" TargetMode="External"/><Relationship Id="rId8" Type="http://schemas.openxmlformats.org/officeDocument/2006/relationships/hyperlink" Target="https://github.com/NVlabs/sionn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11.png"/><Relationship Id="rId6" Type="http://schemas.openxmlformats.org/officeDocument/2006/relationships/image" Target="../media/image28.jpg"/><Relationship Id="rId7"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7.png"/><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42.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41.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62.jpg"/><Relationship Id="rId5" Type="http://schemas.openxmlformats.org/officeDocument/2006/relationships/image" Target="../media/image44.png"/><Relationship Id="rId6" Type="http://schemas.openxmlformats.org/officeDocument/2006/relationships/image" Target="../media/image31.png"/><Relationship Id="rId7" Type="http://schemas.openxmlformats.org/officeDocument/2006/relationships/image" Target="../media/image40.jpg"/><Relationship Id="rId8"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8.jpg"/><Relationship Id="rId4" Type="http://schemas.openxmlformats.org/officeDocument/2006/relationships/image" Target="../media/image39.png"/><Relationship Id="rId5"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jpg"/><Relationship Id="rId4" Type="http://schemas.openxmlformats.org/officeDocument/2006/relationships/image" Target="../media/image12.png"/><Relationship Id="rId5" Type="http://schemas.openxmlformats.org/officeDocument/2006/relationships/image" Target="../media/image5.jpg"/><Relationship Id="rId6" Type="http://schemas.openxmlformats.org/officeDocument/2006/relationships/hyperlink" Target="https://developer.nvidia.com/sionna" TargetMode="External"/><Relationship Id="rId7" Type="http://schemas.openxmlformats.org/officeDocument/2006/relationships/hyperlink" Target="https://nvlabs.github.io/sionna/index.html" TargetMode="External"/><Relationship Id="rId8" Type="http://schemas.openxmlformats.org/officeDocument/2006/relationships/hyperlink" Target="https://github.com/NVlabs/sionn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jpg"/><Relationship Id="rId4" Type="http://schemas.openxmlformats.org/officeDocument/2006/relationships/image" Target="../media/image12.png"/><Relationship Id="rId9" Type="http://schemas.openxmlformats.org/officeDocument/2006/relationships/hyperlink" Target="https://github.com/NVlabs/sionna" TargetMode="External"/><Relationship Id="rId5" Type="http://schemas.openxmlformats.org/officeDocument/2006/relationships/image" Target="../media/image5.jpg"/><Relationship Id="rId6" Type="http://schemas.openxmlformats.org/officeDocument/2006/relationships/hyperlink" Target="https://github.com/s87315teve/sionna_introduction" TargetMode="External"/><Relationship Id="rId7" Type="http://schemas.openxmlformats.org/officeDocument/2006/relationships/hyperlink" Target="https://developer.nvidia.com/sionna" TargetMode="External"/><Relationship Id="rId8" Type="http://schemas.openxmlformats.org/officeDocument/2006/relationships/hyperlink" Target="https://nvlabs.github.io/sionna/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youtu.be/cYUNE4i4Q4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b="19661" l="23080" r="25268" t="65317"/>
          <a:stretch/>
        </p:blipFill>
        <p:spPr>
          <a:xfrm>
            <a:off x="3877519" y="757763"/>
            <a:ext cx="4606724" cy="946879"/>
          </a:xfrm>
          <a:prstGeom prst="rect">
            <a:avLst/>
          </a:prstGeom>
          <a:noFill/>
          <a:ln>
            <a:noFill/>
          </a:ln>
        </p:spPr>
      </p:pic>
      <p:sp>
        <p:nvSpPr>
          <p:cNvPr id="100" name="Google Shape;100;p1"/>
          <p:cNvSpPr txBox="1"/>
          <p:nvPr>
            <p:ph type="ctrTitle"/>
          </p:nvPr>
        </p:nvSpPr>
        <p:spPr>
          <a:xfrm>
            <a:off x="0" y="2344099"/>
            <a:ext cx="12191999" cy="1907834"/>
          </a:xfrm>
          <a:prstGeom prst="rect">
            <a:avLst/>
          </a:prstGeom>
          <a:solidFill>
            <a:srgbClr val="2F5496"/>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Twentieth Century"/>
              <a:buNone/>
            </a:pPr>
            <a:r>
              <a:rPr b="1" lang="en-US" sz="3200">
                <a:solidFill>
                  <a:schemeClr val="lt1"/>
                </a:solidFill>
                <a:latin typeface="Twentieth Century"/>
                <a:ea typeface="Twentieth Century"/>
                <a:cs typeface="Twentieth Century"/>
                <a:sym typeface="Twentieth Century"/>
              </a:rPr>
              <a:t>Lecture 5 : Radio Maps for 6G</a:t>
            </a:r>
            <a:endParaRPr/>
          </a:p>
        </p:txBody>
      </p:sp>
      <p:sp>
        <p:nvSpPr>
          <p:cNvPr id="101" name="Google Shape;101;p1"/>
          <p:cNvSpPr txBox="1"/>
          <p:nvPr/>
        </p:nvSpPr>
        <p:spPr>
          <a:xfrm>
            <a:off x="2988204" y="4335419"/>
            <a:ext cx="6385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200"/>
              </a:spcBef>
              <a:spcAft>
                <a:spcPts val="0"/>
              </a:spcAft>
              <a:buNone/>
            </a:pPr>
            <a:r>
              <a:t/>
            </a:r>
            <a:endParaRPr/>
          </a:p>
        </p:txBody>
      </p:sp>
      <p:pic>
        <p:nvPicPr>
          <p:cNvPr id="102" name="Google Shape;102;p1"/>
          <p:cNvPicPr preferRelativeResize="0"/>
          <p:nvPr/>
        </p:nvPicPr>
        <p:blipFill rotWithShape="1">
          <a:blip r:embed="rId4">
            <a:alphaModFix/>
          </a:blip>
          <a:srcRect b="0" l="0" r="0" t="0"/>
          <a:stretch/>
        </p:blipFill>
        <p:spPr>
          <a:xfrm>
            <a:off x="2160642" y="450113"/>
            <a:ext cx="1716877" cy="1710000"/>
          </a:xfrm>
          <a:prstGeom prst="rect">
            <a:avLst/>
          </a:prstGeom>
          <a:noFill/>
          <a:ln>
            <a:noFill/>
          </a:ln>
        </p:spPr>
      </p:pic>
      <p:pic>
        <p:nvPicPr>
          <p:cNvPr id="103" name="Google Shape;103;p1"/>
          <p:cNvPicPr preferRelativeResize="0"/>
          <p:nvPr/>
        </p:nvPicPr>
        <p:blipFill rotWithShape="1">
          <a:blip r:embed="rId5">
            <a:alphaModFix/>
          </a:blip>
          <a:srcRect b="0" l="0" r="0" t="0"/>
          <a:stretch/>
        </p:blipFill>
        <p:spPr>
          <a:xfrm>
            <a:off x="8484243" y="450113"/>
            <a:ext cx="1949400" cy="1710000"/>
          </a:xfrm>
          <a:prstGeom prst="rect">
            <a:avLst/>
          </a:prstGeom>
          <a:noFill/>
          <a:ln>
            <a:noFill/>
          </a:ln>
        </p:spPr>
      </p:pic>
      <p:sp>
        <p:nvSpPr>
          <p:cNvPr id="104" name="Google Shape;104;p1"/>
          <p:cNvSpPr txBox="1"/>
          <p:nvPr/>
        </p:nvSpPr>
        <p:spPr>
          <a:xfrm>
            <a:off x="2263587" y="5587044"/>
            <a:ext cx="7664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GitHub: </a:t>
            </a:r>
            <a:r>
              <a:rPr lang="en-US" sz="1800" u="sng">
                <a:solidFill>
                  <a:schemeClr val="dk1"/>
                </a:solidFill>
              </a:rPr>
              <a:t>https://github.com/NYCU-ICCLab/sionna_introduction</a:t>
            </a:r>
            <a:endParaRPr sz="1800" u="sng">
              <a:solidFill>
                <a:schemeClr val="dk1"/>
              </a:solidFill>
            </a:endParaRPr>
          </a:p>
          <a:p>
            <a:pPr indent="0" lvl="0" marL="0" marR="0" rtl="0" algn="l">
              <a:spcBef>
                <a:spcPts val="0"/>
              </a:spcBef>
              <a:spcAft>
                <a:spcPts val="0"/>
              </a:spcAft>
              <a:buNone/>
            </a:pPr>
            <a:r>
              <a:rPr lang="en-US" sz="1800">
                <a:solidFill>
                  <a:schemeClr val="dk1"/>
                </a:solidFill>
                <a:latin typeface="Arial"/>
                <a:ea typeface="Arial"/>
                <a:cs typeface="Arial"/>
                <a:sym typeface="Arial"/>
              </a:rPr>
              <a:t>NVIDIA website: </a:t>
            </a:r>
            <a:r>
              <a:rPr lang="en-US" sz="1800" u="sng">
                <a:solidFill>
                  <a:schemeClr val="dk1"/>
                </a:solidFill>
                <a:latin typeface="Arial"/>
                <a:ea typeface="Arial"/>
                <a:cs typeface="Arial"/>
                <a:sym typeface="Arial"/>
                <a:hlinkClick r:id="rId6">
                  <a:extLst>
                    <a:ext uri="{A12FA001-AC4F-418D-AE19-62706E023703}">
                      <ahyp:hlinkClr val="tx"/>
                    </a:ext>
                  </a:extLst>
                </a:hlinkClick>
              </a:rPr>
              <a:t>https://developer.nvidia.com/sionna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official tutorial: </a:t>
            </a:r>
            <a:r>
              <a:rPr lang="en-US" sz="1800" u="sng">
                <a:solidFill>
                  <a:schemeClr val="dk1"/>
                </a:solidFill>
                <a:latin typeface="Arial"/>
                <a:ea typeface="Arial"/>
                <a:cs typeface="Arial"/>
                <a:sym typeface="Arial"/>
                <a:hlinkClick r:id="rId7">
                  <a:extLst>
                    <a:ext uri="{A12FA001-AC4F-418D-AE19-62706E023703}">
                      <ahyp:hlinkClr val="tx"/>
                    </a:ext>
                  </a:extLst>
                </a:hlinkClick>
              </a:rPr>
              <a:t>https://nvlabs.github.io/sionna/index.html</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GitHub: </a:t>
            </a:r>
            <a:r>
              <a:rPr lang="en-US" sz="1800" u="sng">
                <a:solidFill>
                  <a:schemeClr val="dk1"/>
                </a:solidFill>
                <a:latin typeface="Arial"/>
                <a:ea typeface="Arial"/>
                <a:cs typeface="Arial"/>
                <a:sym typeface="Arial"/>
                <a:hlinkClick r:id="rId8">
                  <a:extLst>
                    <a:ext uri="{A12FA001-AC4F-418D-AE19-62706E023703}">
                      <ahyp:hlinkClr val="tx"/>
                    </a:ext>
                  </a:extLst>
                </a:hlinkClick>
              </a:rPr>
              <a:t>https://github.com/NVlabs/sionna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3b6b6832ee_0_129"/>
          <p:cNvSpPr/>
          <p:nvPr/>
        </p:nvSpPr>
        <p:spPr>
          <a:xfrm>
            <a:off x="1908087" y="1570295"/>
            <a:ext cx="1896600" cy="4751100"/>
          </a:xfrm>
          <a:prstGeom prst="roundRect">
            <a:avLst>
              <a:gd fmla="val 8227" name="adj"/>
            </a:avLst>
          </a:prstGeom>
          <a:noFill/>
          <a:ln cap="flat" cmpd="sng" w="76200">
            <a:solidFill>
              <a:srgbClr val="4472C4"/>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39" name="Google Shape;239;g33b6b6832ee_0_129"/>
          <p:cNvSpPr/>
          <p:nvPr/>
        </p:nvSpPr>
        <p:spPr>
          <a:xfrm>
            <a:off x="4321693" y="3063958"/>
            <a:ext cx="1597500" cy="612000"/>
          </a:xfrm>
          <a:prstGeom prst="wedgeRoundRectCallout">
            <a:avLst>
              <a:gd fmla="val -21251" name="adj1"/>
              <a:gd fmla="val 69285"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pic>
        <p:nvPicPr>
          <p:cNvPr descr="一張含有 兒童藝術, 便利貼, 黃色, 設計 的圖片&#10;&#10;自動產生的描述" id="240" name="Google Shape;240;g33b6b6832ee_0_129"/>
          <p:cNvPicPr preferRelativeResize="0"/>
          <p:nvPr/>
        </p:nvPicPr>
        <p:blipFill rotWithShape="1">
          <a:blip r:embed="rId3">
            <a:alphaModFix/>
          </a:blip>
          <a:srcRect b="0" l="0" r="0" t="0"/>
          <a:stretch/>
        </p:blipFill>
        <p:spPr>
          <a:xfrm>
            <a:off x="2242745" y="2032085"/>
            <a:ext cx="1308583" cy="705420"/>
          </a:xfrm>
          <a:prstGeom prst="rect">
            <a:avLst/>
          </a:prstGeom>
          <a:noFill/>
          <a:ln>
            <a:noFill/>
          </a:ln>
        </p:spPr>
      </p:pic>
      <p:sp>
        <p:nvSpPr>
          <p:cNvPr id="241" name="Google Shape;241;g33b6b6832ee_0_129"/>
          <p:cNvSpPr/>
          <p:nvPr/>
        </p:nvSpPr>
        <p:spPr>
          <a:xfrm>
            <a:off x="-3015594" y="3253440"/>
            <a:ext cx="4580151" cy="4580151"/>
          </a:xfrm>
          <a:custGeom>
            <a:rect b="b" l="l" r="r" t="t"/>
            <a:pathLst>
              <a:path extrusionOk="0" h="6861649" w="6861649">
                <a:moveTo>
                  <a:pt x="0" y="0"/>
                </a:moveTo>
                <a:lnTo>
                  <a:pt x="6861648" y="0"/>
                </a:lnTo>
                <a:lnTo>
                  <a:pt x="6861648" y="6861648"/>
                </a:lnTo>
                <a:lnTo>
                  <a:pt x="0" y="686164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2" name="Google Shape;242;g33b6b6832ee_0_129"/>
          <p:cNvSpPr/>
          <p:nvPr/>
        </p:nvSpPr>
        <p:spPr>
          <a:xfrm>
            <a:off x="5994400" y="1542970"/>
            <a:ext cx="4836300" cy="4778700"/>
          </a:xfrm>
          <a:prstGeom prst="roundRect">
            <a:avLst>
              <a:gd fmla="val 4872" name="adj"/>
            </a:avLst>
          </a:prstGeom>
          <a:noFill/>
          <a:ln cap="flat" cmpd="sng" w="76200">
            <a:solidFill>
              <a:srgbClr val="70AD47"/>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43" name="Google Shape;243;g33b6b6832ee_0_129"/>
          <p:cNvSpPr/>
          <p:nvPr/>
        </p:nvSpPr>
        <p:spPr>
          <a:xfrm>
            <a:off x="3945014" y="2974183"/>
            <a:ext cx="4361100" cy="2121900"/>
          </a:xfrm>
          <a:prstGeom prst="roundRect">
            <a:avLst>
              <a:gd fmla="val 8227" name="adj"/>
            </a:avLst>
          </a:prstGeom>
          <a:noFill/>
          <a:ln cap="flat" cmpd="sng" w="76200">
            <a:solidFill>
              <a:schemeClr val="accent6"/>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44" name="Google Shape;244;g33b6b6832ee_0_129"/>
          <p:cNvSpPr/>
          <p:nvPr/>
        </p:nvSpPr>
        <p:spPr>
          <a:xfrm>
            <a:off x="10405921" y="-1981497"/>
            <a:ext cx="3528872" cy="3528872"/>
          </a:xfrm>
          <a:custGeom>
            <a:rect b="b" l="l" r="r" t="t"/>
            <a:pathLst>
              <a:path extrusionOk="0" h="5286700" w="5286700">
                <a:moveTo>
                  <a:pt x="0" y="0"/>
                </a:moveTo>
                <a:lnTo>
                  <a:pt x="5286700" y="0"/>
                </a:lnTo>
                <a:lnTo>
                  <a:pt x="5286700" y="5286700"/>
                </a:lnTo>
                <a:lnTo>
                  <a:pt x="0" y="5286700"/>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45" name="Google Shape;245;g33b6b6832ee_0_129"/>
          <p:cNvGrpSpPr/>
          <p:nvPr/>
        </p:nvGrpSpPr>
        <p:grpSpPr>
          <a:xfrm>
            <a:off x="2206931" y="3047121"/>
            <a:ext cx="1342263" cy="739521"/>
            <a:chOff x="0" y="-57150"/>
            <a:chExt cx="2684526" cy="1479042"/>
          </a:xfrm>
        </p:grpSpPr>
        <p:sp>
          <p:nvSpPr>
            <p:cNvPr id="246" name="Google Shape;246;g33b6b6832ee_0_129"/>
            <p:cNvSpPr/>
            <p:nvPr/>
          </p:nvSpPr>
          <p:spPr>
            <a:xfrm>
              <a:off x="0" y="0"/>
              <a:ext cx="2684526" cy="1421892"/>
            </a:xfrm>
            <a:custGeom>
              <a:rect b="b" l="l" r="r" t="t"/>
              <a:pathLst>
                <a:path extrusionOk="0" h="1421892" w="2684526">
                  <a:moveTo>
                    <a:pt x="0" y="236982"/>
                  </a:moveTo>
                  <a:cubicBezTo>
                    <a:pt x="0" y="106045"/>
                    <a:pt x="106045" y="0"/>
                    <a:pt x="236982" y="0"/>
                  </a:cubicBezTo>
                  <a:lnTo>
                    <a:pt x="2447544" y="0"/>
                  </a:lnTo>
                  <a:cubicBezTo>
                    <a:pt x="2578481" y="0"/>
                    <a:pt x="2684526" y="106045"/>
                    <a:pt x="2684526" y="236982"/>
                  </a:cubicBezTo>
                  <a:lnTo>
                    <a:pt x="2684526" y="1184910"/>
                  </a:lnTo>
                  <a:cubicBezTo>
                    <a:pt x="2684526" y="1315847"/>
                    <a:pt x="2578481" y="1421892"/>
                    <a:pt x="2447544" y="1421892"/>
                  </a:cubicBezTo>
                  <a:lnTo>
                    <a:pt x="236982" y="1421892"/>
                  </a:lnTo>
                  <a:cubicBezTo>
                    <a:pt x="106045" y="1421892"/>
                    <a:pt x="0" y="1315847"/>
                    <a:pt x="0" y="1184910"/>
                  </a:cubicBezTo>
                  <a:close/>
                </a:path>
              </a:pathLst>
            </a:custGeom>
            <a:solidFill>
              <a:srgbClr val="4472C4"/>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7" name="Google Shape;247;g33b6b6832ee_0_129"/>
            <p:cNvSpPr txBox="1"/>
            <p:nvPr/>
          </p:nvSpPr>
          <p:spPr>
            <a:xfrm>
              <a:off x="0" y="-57150"/>
              <a:ext cx="2684400" cy="14790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600" u="none" cap="none" strike="noStrike">
                  <a:solidFill>
                    <a:srgbClr val="FFFFFF"/>
                  </a:solidFill>
                  <a:latin typeface="Microsoft JhengHei"/>
                  <a:ea typeface="Microsoft JhengHei"/>
                  <a:cs typeface="Microsoft JhengHei"/>
                  <a:sym typeface="Microsoft JhengHei"/>
                </a:rPr>
                <a:t>Map information</a:t>
              </a:r>
              <a:endParaRPr b="1" i="0" sz="1600" u="none" cap="none" strike="noStrike">
                <a:solidFill>
                  <a:srgbClr val="FFFFFF"/>
                </a:solidFill>
                <a:latin typeface="Microsoft JhengHei"/>
                <a:ea typeface="Microsoft JhengHei"/>
                <a:cs typeface="Microsoft JhengHei"/>
                <a:sym typeface="Microsoft JhengHei"/>
              </a:endParaRPr>
            </a:p>
          </p:txBody>
        </p:sp>
      </p:grpSp>
      <p:sp>
        <p:nvSpPr>
          <p:cNvPr id="248" name="Google Shape;248;g33b6b6832ee_0_129"/>
          <p:cNvSpPr/>
          <p:nvPr/>
        </p:nvSpPr>
        <p:spPr>
          <a:xfrm>
            <a:off x="2074224" y="4622550"/>
            <a:ext cx="1604004" cy="799814"/>
          </a:xfrm>
          <a:custGeom>
            <a:rect b="b" l="l" r="r" t="t"/>
            <a:pathLst>
              <a:path extrusionOk="0" h="1421892" w="2684526">
                <a:moveTo>
                  <a:pt x="0" y="236982"/>
                </a:moveTo>
                <a:cubicBezTo>
                  <a:pt x="0" y="106045"/>
                  <a:pt x="106045" y="0"/>
                  <a:pt x="236982" y="0"/>
                </a:cubicBezTo>
                <a:lnTo>
                  <a:pt x="2447544" y="0"/>
                </a:lnTo>
                <a:cubicBezTo>
                  <a:pt x="2578481" y="0"/>
                  <a:pt x="2684526" y="106045"/>
                  <a:pt x="2684526" y="236982"/>
                </a:cubicBezTo>
                <a:lnTo>
                  <a:pt x="2684526" y="1184910"/>
                </a:lnTo>
                <a:cubicBezTo>
                  <a:pt x="2684526" y="1315847"/>
                  <a:pt x="2578481" y="1421892"/>
                  <a:pt x="2447544" y="1421892"/>
                </a:cubicBezTo>
                <a:lnTo>
                  <a:pt x="236982" y="1421892"/>
                </a:lnTo>
                <a:cubicBezTo>
                  <a:pt x="106045" y="1421892"/>
                  <a:pt x="0" y="1315847"/>
                  <a:pt x="0" y="1184910"/>
                </a:cubicBezTo>
                <a:close/>
              </a:path>
            </a:pathLst>
          </a:custGeom>
          <a:solidFill>
            <a:srgbClr val="4472C4"/>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9" name="Google Shape;249;g33b6b6832ee_0_129"/>
          <p:cNvSpPr txBox="1"/>
          <p:nvPr/>
        </p:nvSpPr>
        <p:spPr>
          <a:xfrm>
            <a:off x="2048426" y="4756855"/>
            <a:ext cx="1664700" cy="5448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600" u="none" cap="none" strike="noStrike">
                <a:solidFill>
                  <a:srgbClr val="FFFFFF"/>
                </a:solidFill>
                <a:latin typeface="Microsoft JhengHei"/>
                <a:ea typeface="Microsoft JhengHei"/>
                <a:cs typeface="Microsoft JhengHei"/>
                <a:sym typeface="Microsoft JhengHei"/>
              </a:rPr>
              <a:t>Communication parameters</a:t>
            </a:r>
            <a:endParaRPr b="1" i="0" sz="1600" u="none" cap="none" strike="noStrike">
              <a:solidFill>
                <a:srgbClr val="FFFFFF"/>
              </a:solidFill>
              <a:latin typeface="Microsoft JhengHei"/>
              <a:ea typeface="Microsoft JhengHei"/>
              <a:cs typeface="Microsoft JhengHei"/>
              <a:sym typeface="Microsoft JhengHei"/>
            </a:endParaRPr>
          </a:p>
        </p:txBody>
      </p:sp>
      <p:grpSp>
        <p:nvGrpSpPr>
          <p:cNvPr id="250" name="Google Shape;250;g33b6b6832ee_0_129"/>
          <p:cNvGrpSpPr/>
          <p:nvPr/>
        </p:nvGrpSpPr>
        <p:grpSpPr>
          <a:xfrm>
            <a:off x="4062513" y="3802946"/>
            <a:ext cx="1856789" cy="944100"/>
            <a:chOff x="-130581" y="-76790"/>
            <a:chExt cx="3195300" cy="1888200"/>
          </a:xfrm>
        </p:grpSpPr>
        <p:sp>
          <p:nvSpPr>
            <p:cNvPr id="251" name="Google Shape;251;g33b6b6832ee_0_129"/>
            <p:cNvSpPr/>
            <p:nvPr/>
          </p:nvSpPr>
          <p:spPr>
            <a:xfrm>
              <a:off x="0" y="-1"/>
              <a:ext cx="2854833" cy="1756037"/>
            </a:xfrm>
            <a:custGeom>
              <a:rect b="b" l="l" r="r" t="t"/>
              <a:pathLst>
                <a:path extrusionOk="0" h="1421892" w="2854833">
                  <a:moveTo>
                    <a:pt x="0" y="236982"/>
                  </a:moveTo>
                  <a:cubicBezTo>
                    <a:pt x="0" y="106045"/>
                    <a:pt x="106045" y="0"/>
                    <a:pt x="236982" y="0"/>
                  </a:cubicBezTo>
                  <a:lnTo>
                    <a:pt x="2617851" y="0"/>
                  </a:lnTo>
                  <a:cubicBezTo>
                    <a:pt x="2748788" y="0"/>
                    <a:pt x="2854833" y="106045"/>
                    <a:pt x="2854833" y="236982"/>
                  </a:cubicBezTo>
                  <a:lnTo>
                    <a:pt x="2854833" y="1184910"/>
                  </a:lnTo>
                  <a:cubicBezTo>
                    <a:pt x="2854833" y="1315847"/>
                    <a:pt x="2748788" y="1421892"/>
                    <a:pt x="2617851" y="1421892"/>
                  </a:cubicBezTo>
                  <a:lnTo>
                    <a:pt x="236982" y="1421892"/>
                  </a:lnTo>
                  <a:cubicBezTo>
                    <a:pt x="106045" y="1421892"/>
                    <a:pt x="0" y="1315847"/>
                    <a:pt x="0" y="1184910"/>
                  </a:cubicBezTo>
                  <a:close/>
                </a:path>
              </a:pathLst>
            </a:custGeom>
            <a:solidFill>
              <a:srgbClr val="ED7D31"/>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2" name="Google Shape;252;g33b6b6832ee_0_129"/>
            <p:cNvSpPr txBox="1"/>
            <p:nvPr/>
          </p:nvSpPr>
          <p:spPr>
            <a:xfrm>
              <a:off x="-130581" y="-76790"/>
              <a:ext cx="3195300" cy="18882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600" u="none" cap="none" strike="noStrike">
                  <a:solidFill>
                    <a:srgbClr val="FFFFFF"/>
                  </a:solidFill>
                  <a:latin typeface="Microsoft JhengHei"/>
                  <a:ea typeface="Microsoft JhengHei"/>
                  <a:cs typeface="Microsoft JhengHei"/>
                  <a:sym typeface="Microsoft JhengHei"/>
                </a:rPr>
                <a:t>Generating communication dataset</a:t>
              </a:r>
              <a:endParaRPr b="1" i="0" sz="1600" u="none" cap="none" strike="noStrike">
                <a:solidFill>
                  <a:srgbClr val="FFFFFF"/>
                </a:solidFill>
                <a:latin typeface="Microsoft JhengHei"/>
                <a:ea typeface="Microsoft JhengHei"/>
                <a:cs typeface="Microsoft JhengHei"/>
                <a:sym typeface="Microsoft JhengHei"/>
              </a:endParaRPr>
            </a:p>
          </p:txBody>
        </p:sp>
      </p:grpSp>
      <p:grpSp>
        <p:nvGrpSpPr>
          <p:cNvPr id="253" name="Google Shape;253;g33b6b6832ee_0_129"/>
          <p:cNvGrpSpPr/>
          <p:nvPr/>
        </p:nvGrpSpPr>
        <p:grpSpPr>
          <a:xfrm>
            <a:off x="6177518" y="3812766"/>
            <a:ext cx="1983900" cy="986772"/>
            <a:chOff x="0" y="-57151"/>
            <a:chExt cx="3967800" cy="1627800"/>
          </a:xfrm>
        </p:grpSpPr>
        <p:sp>
          <p:nvSpPr>
            <p:cNvPr id="254" name="Google Shape;254;g33b6b6832ee_0_129"/>
            <p:cNvSpPr/>
            <p:nvPr/>
          </p:nvSpPr>
          <p:spPr>
            <a:xfrm>
              <a:off x="0" y="0"/>
              <a:ext cx="3967734" cy="1421892"/>
            </a:xfrm>
            <a:custGeom>
              <a:rect b="b" l="l" r="r" t="t"/>
              <a:pathLst>
                <a:path extrusionOk="0" h="1421892" w="3967734">
                  <a:moveTo>
                    <a:pt x="0" y="236982"/>
                  </a:moveTo>
                  <a:cubicBezTo>
                    <a:pt x="0" y="106045"/>
                    <a:pt x="106045" y="0"/>
                    <a:pt x="236982" y="0"/>
                  </a:cubicBezTo>
                  <a:lnTo>
                    <a:pt x="3730752" y="0"/>
                  </a:lnTo>
                  <a:cubicBezTo>
                    <a:pt x="3861689" y="0"/>
                    <a:pt x="3967734" y="106045"/>
                    <a:pt x="3967734" y="236982"/>
                  </a:cubicBezTo>
                  <a:lnTo>
                    <a:pt x="3967734" y="1184910"/>
                  </a:lnTo>
                  <a:cubicBezTo>
                    <a:pt x="3967734" y="1315847"/>
                    <a:pt x="3861689" y="1421892"/>
                    <a:pt x="3730752" y="1421892"/>
                  </a:cubicBezTo>
                  <a:lnTo>
                    <a:pt x="236982" y="1421892"/>
                  </a:lnTo>
                  <a:cubicBezTo>
                    <a:pt x="106045" y="1421892"/>
                    <a:pt x="0" y="1315847"/>
                    <a:pt x="0" y="1184910"/>
                  </a:cubicBezTo>
                  <a:close/>
                </a:path>
              </a:pathLst>
            </a:custGeom>
            <a:solidFill>
              <a:srgbClr val="ED7D31"/>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5" name="Google Shape;255;g33b6b6832ee_0_129"/>
            <p:cNvSpPr txBox="1"/>
            <p:nvPr/>
          </p:nvSpPr>
          <p:spPr>
            <a:xfrm>
              <a:off x="0" y="-57151"/>
              <a:ext cx="3967800" cy="16278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600" u="none" cap="none" strike="noStrike">
                  <a:solidFill>
                    <a:srgbClr val="FFFFFF"/>
                  </a:solidFill>
                  <a:latin typeface="Microsoft JhengHei"/>
                  <a:ea typeface="Microsoft JhengHei"/>
                  <a:cs typeface="Microsoft JhengHei"/>
                  <a:sym typeface="Microsoft JhengHei"/>
                </a:rPr>
                <a:t>Data preprocessing</a:t>
              </a:r>
              <a:br>
                <a:rPr b="1" i="0" lang="en-US" sz="1600" u="none" cap="none" strike="noStrike">
                  <a:solidFill>
                    <a:srgbClr val="FFFFFF"/>
                  </a:solidFill>
                  <a:latin typeface="Microsoft JhengHei"/>
                  <a:ea typeface="Microsoft JhengHei"/>
                  <a:cs typeface="Microsoft JhengHei"/>
                  <a:sym typeface="Microsoft JhengHei"/>
                </a:rPr>
              </a:br>
              <a:r>
                <a:rPr b="1" i="0" lang="en-US" sz="1600" u="none" cap="none" strike="noStrike">
                  <a:solidFill>
                    <a:srgbClr val="FFFFFF"/>
                  </a:solidFill>
                  <a:latin typeface="Microsoft JhengHei"/>
                  <a:ea typeface="Microsoft JhengHei"/>
                  <a:cs typeface="Microsoft JhengHei"/>
                  <a:sym typeface="Microsoft JhengHei"/>
                </a:rPr>
                <a:t>Converting into Q&amp;A format</a:t>
              </a:r>
              <a:endParaRPr b="0" i="0" sz="800" u="none" cap="none" strike="noStrike">
                <a:solidFill>
                  <a:srgbClr val="000000"/>
                </a:solidFill>
                <a:latin typeface="Arial"/>
                <a:ea typeface="Arial"/>
                <a:cs typeface="Arial"/>
                <a:sym typeface="Arial"/>
              </a:endParaRPr>
            </a:p>
          </p:txBody>
        </p:sp>
      </p:grpSp>
      <p:sp>
        <p:nvSpPr>
          <p:cNvPr id="256" name="Google Shape;256;g33b6b6832ee_0_129"/>
          <p:cNvSpPr/>
          <p:nvPr/>
        </p:nvSpPr>
        <p:spPr>
          <a:xfrm>
            <a:off x="8812590" y="2471321"/>
            <a:ext cx="1641412" cy="710946"/>
          </a:xfrm>
          <a:custGeom>
            <a:rect b="b" l="l" r="r" t="t"/>
            <a:pathLst>
              <a:path extrusionOk="0" h="1421892" w="3282823">
                <a:moveTo>
                  <a:pt x="0" y="236982"/>
                </a:moveTo>
                <a:cubicBezTo>
                  <a:pt x="0" y="106045"/>
                  <a:pt x="106045" y="0"/>
                  <a:pt x="236982" y="0"/>
                </a:cubicBezTo>
                <a:lnTo>
                  <a:pt x="3045841" y="0"/>
                </a:lnTo>
                <a:cubicBezTo>
                  <a:pt x="3176778" y="0"/>
                  <a:pt x="3282823" y="106045"/>
                  <a:pt x="3282823" y="236982"/>
                </a:cubicBezTo>
                <a:lnTo>
                  <a:pt x="3282823" y="1184910"/>
                </a:lnTo>
                <a:cubicBezTo>
                  <a:pt x="3282823" y="1315847"/>
                  <a:pt x="3176778" y="1421892"/>
                  <a:pt x="3045841" y="1421892"/>
                </a:cubicBezTo>
                <a:lnTo>
                  <a:pt x="236982" y="1421892"/>
                </a:lnTo>
                <a:cubicBezTo>
                  <a:pt x="106045" y="1421892"/>
                  <a:pt x="0" y="1315847"/>
                  <a:pt x="0" y="1184910"/>
                </a:cubicBezTo>
                <a:close/>
              </a:path>
            </a:pathLst>
          </a:custGeom>
          <a:solidFill>
            <a:srgbClr val="70AD4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57" name="Google Shape;257;g33b6b6832ee_0_129"/>
          <p:cNvSpPr txBox="1"/>
          <p:nvPr/>
        </p:nvSpPr>
        <p:spPr>
          <a:xfrm>
            <a:off x="8812590" y="2442747"/>
            <a:ext cx="1641300" cy="7395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t/>
            </a:r>
            <a:endParaRPr b="1" i="0" sz="1800" u="none" cap="none" strike="noStrike">
              <a:solidFill>
                <a:srgbClr val="FFFFFF"/>
              </a:solidFill>
              <a:latin typeface="Microsoft JhengHei"/>
              <a:ea typeface="Microsoft JhengHei"/>
              <a:cs typeface="Microsoft JhengHei"/>
              <a:sym typeface="Microsoft JhengHei"/>
            </a:endParaRPr>
          </a:p>
        </p:txBody>
      </p:sp>
      <p:grpSp>
        <p:nvGrpSpPr>
          <p:cNvPr id="258" name="Google Shape;258;g33b6b6832ee_0_129"/>
          <p:cNvGrpSpPr/>
          <p:nvPr/>
        </p:nvGrpSpPr>
        <p:grpSpPr>
          <a:xfrm>
            <a:off x="8812591" y="3812766"/>
            <a:ext cx="1641450" cy="739521"/>
            <a:chOff x="0" y="-57150"/>
            <a:chExt cx="3282900" cy="1479042"/>
          </a:xfrm>
        </p:grpSpPr>
        <p:sp>
          <p:nvSpPr>
            <p:cNvPr id="259" name="Google Shape;259;g33b6b6832ee_0_129"/>
            <p:cNvSpPr/>
            <p:nvPr/>
          </p:nvSpPr>
          <p:spPr>
            <a:xfrm>
              <a:off x="0" y="0"/>
              <a:ext cx="3282823" cy="1421892"/>
            </a:xfrm>
            <a:custGeom>
              <a:rect b="b" l="l" r="r" t="t"/>
              <a:pathLst>
                <a:path extrusionOk="0" h="1421892" w="3282823">
                  <a:moveTo>
                    <a:pt x="0" y="236982"/>
                  </a:moveTo>
                  <a:cubicBezTo>
                    <a:pt x="0" y="106045"/>
                    <a:pt x="106045" y="0"/>
                    <a:pt x="236982" y="0"/>
                  </a:cubicBezTo>
                  <a:lnTo>
                    <a:pt x="3045841" y="0"/>
                  </a:lnTo>
                  <a:cubicBezTo>
                    <a:pt x="3176778" y="0"/>
                    <a:pt x="3282823" y="106045"/>
                    <a:pt x="3282823" y="236982"/>
                  </a:cubicBezTo>
                  <a:lnTo>
                    <a:pt x="3282823" y="1184910"/>
                  </a:lnTo>
                  <a:cubicBezTo>
                    <a:pt x="3282823" y="1315847"/>
                    <a:pt x="3176778" y="1421892"/>
                    <a:pt x="3045841" y="1421892"/>
                  </a:cubicBezTo>
                  <a:lnTo>
                    <a:pt x="236982" y="1421892"/>
                  </a:lnTo>
                  <a:cubicBezTo>
                    <a:pt x="106045" y="1421892"/>
                    <a:pt x="0" y="1315847"/>
                    <a:pt x="0" y="1184910"/>
                  </a:cubicBezTo>
                  <a:close/>
                </a:path>
              </a:pathLst>
            </a:custGeom>
            <a:solidFill>
              <a:srgbClr val="70AD4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0" name="Google Shape;260;g33b6b6832ee_0_129"/>
            <p:cNvSpPr txBox="1"/>
            <p:nvPr/>
          </p:nvSpPr>
          <p:spPr>
            <a:xfrm>
              <a:off x="0" y="-57150"/>
              <a:ext cx="3282900" cy="14790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JhengHei"/>
                  <a:ea typeface="Microsoft JhengHei"/>
                  <a:cs typeface="Microsoft JhengHei"/>
                  <a:sym typeface="Microsoft JhengHei"/>
                </a:rPr>
                <a:t>Fine-tuning</a:t>
              </a:r>
              <a:endParaRPr b="0" i="0" sz="900" u="none" cap="none" strike="noStrike">
                <a:solidFill>
                  <a:srgbClr val="000000"/>
                </a:solidFill>
                <a:latin typeface="Arial"/>
                <a:ea typeface="Arial"/>
                <a:cs typeface="Arial"/>
                <a:sym typeface="Arial"/>
              </a:endParaRPr>
            </a:p>
          </p:txBody>
        </p:sp>
      </p:grpSp>
      <p:grpSp>
        <p:nvGrpSpPr>
          <p:cNvPr id="261" name="Google Shape;261;g33b6b6832ee_0_129"/>
          <p:cNvGrpSpPr/>
          <p:nvPr/>
        </p:nvGrpSpPr>
        <p:grpSpPr>
          <a:xfrm>
            <a:off x="8682559" y="5086686"/>
            <a:ext cx="1901550" cy="720471"/>
            <a:chOff x="0" y="-19050"/>
            <a:chExt cx="3803100" cy="1440942"/>
          </a:xfrm>
        </p:grpSpPr>
        <p:sp>
          <p:nvSpPr>
            <p:cNvPr id="262" name="Google Shape;262;g33b6b6832ee_0_129"/>
            <p:cNvSpPr/>
            <p:nvPr/>
          </p:nvSpPr>
          <p:spPr>
            <a:xfrm>
              <a:off x="0" y="0"/>
              <a:ext cx="3803015" cy="1421892"/>
            </a:xfrm>
            <a:custGeom>
              <a:rect b="b" l="l" r="r" t="t"/>
              <a:pathLst>
                <a:path extrusionOk="0" h="1421892" w="3803015">
                  <a:moveTo>
                    <a:pt x="0" y="236982"/>
                  </a:moveTo>
                  <a:cubicBezTo>
                    <a:pt x="0" y="106045"/>
                    <a:pt x="106045" y="0"/>
                    <a:pt x="236982" y="0"/>
                  </a:cubicBezTo>
                  <a:lnTo>
                    <a:pt x="3566033" y="0"/>
                  </a:lnTo>
                  <a:cubicBezTo>
                    <a:pt x="3696970" y="0"/>
                    <a:pt x="3803015" y="106045"/>
                    <a:pt x="3803015" y="236982"/>
                  </a:cubicBezTo>
                  <a:lnTo>
                    <a:pt x="3803015" y="1184910"/>
                  </a:lnTo>
                  <a:cubicBezTo>
                    <a:pt x="3803015" y="1315847"/>
                    <a:pt x="3696970" y="1421892"/>
                    <a:pt x="3566033" y="1421892"/>
                  </a:cubicBezTo>
                  <a:lnTo>
                    <a:pt x="236982" y="1421892"/>
                  </a:lnTo>
                  <a:cubicBezTo>
                    <a:pt x="106045" y="1421892"/>
                    <a:pt x="0" y="1315847"/>
                    <a:pt x="0" y="1184910"/>
                  </a:cubicBezTo>
                  <a:close/>
                </a:path>
              </a:pathLst>
            </a:custGeom>
            <a:solidFill>
              <a:srgbClr val="70AD4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63" name="Google Shape;263;g33b6b6832ee_0_129"/>
            <p:cNvSpPr txBox="1"/>
            <p:nvPr/>
          </p:nvSpPr>
          <p:spPr>
            <a:xfrm>
              <a:off x="0" y="-19050"/>
              <a:ext cx="3803100" cy="14409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JhengHei"/>
                  <a:ea typeface="Microsoft JhengHei"/>
                  <a:cs typeface="Microsoft JhengHei"/>
                  <a:sym typeface="Microsoft JhengHei"/>
                </a:rPr>
                <a:t>3D Channel GPT</a:t>
              </a:r>
              <a:endParaRPr b="0" i="0" sz="900" u="none" cap="none" strike="noStrike">
                <a:solidFill>
                  <a:srgbClr val="000000"/>
                </a:solidFill>
                <a:latin typeface="Arial"/>
                <a:ea typeface="Arial"/>
                <a:cs typeface="Arial"/>
                <a:sym typeface="Arial"/>
              </a:endParaRPr>
            </a:p>
          </p:txBody>
        </p:sp>
      </p:grpSp>
      <p:cxnSp>
        <p:nvCxnSpPr>
          <p:cNvPr id="264" name="Google Shape;264;g33b6b6832ee_0_129"/>
          <p:cNvCxnSpPr/>
          <p:nvPr/>
        </p:nvCxnSpPr>
        <p:spPr>
          <a:xfrm>
            <a:off x="9620049" y="3182267"/>
            <a:ext cx="0" cy="653400"/>
          </a:xfrm>
          <a:prstGeom prst="straightConnector1">
            <a:avLst/>
          </a:prstGeom>
          <a:noFill/>
          <a:ln cap="flat" cmpd="sng" w="38100">
            <a:solidFill>
              <a:schemeClr val="dk1"/>
            </a:solidFill>
            <a:prstDash val="solid"/>
            <a:round/>
            <a:headEnd len="sm" w="sm" type="none"/>
            <a:tailEnd len="med" w="med" type="triangle"/>
          </a:ln>
        </p:spPr>
      </p:cxnSp>
      <p:cxnSp>
        <p:nvCxnSpPr>
          <p:cNvPr id="265" name="Google Shape;265;g33b6b6832ee_0_129"/>
          <p:cNvCxnSpPr/>
          <p:nvPr/>
        </p:nvCxnSpPr>
        <p:spPr>
          <a:xfrm>
            <a:off x="9620049" y="4552287"/>
            <a:ext cx="0" cy="534300"/>
          </a:xfrm>
          <a:prstGeom prst="straightConnector1">
            <a:avLst/>
          </a:prstGeom>
          <a:noFill/>
          <a:ln cap="flat" cmpd="sng" w="38100">
            <a:solidFill>
              <a:schemeClr val="dk1"/>
            </a:solidFill>
            <a:prstDash val="solid"/>
            <a:round/>
            <a:headEnd len="sm" w="sm" type="none"/>
            <a:tailEnd len="med" w="med" type="triangle"/>
          </a:ln>
        </p:spPr>
      </p:cxnSp>
      <p:cxnSp>
        <p:nvCxnSpPr>
          <p:cNvPr id="266" name="Google Shape;266;g33b6b6832ee_0_129"/>
          <p:cNvCxnSpPr/>
          <p:nvPr/>
        </p:nvCxnSpPr>
        <p:spPr>
          <a:xfrm>
            <a:off x="8161375" y="4215875"/>
            <a:ext cx="648000" cy="0"/>
          </a:xfrm>
          <a:prstGeom prst="straightConnector1">
            <a:avLst/>
          </a:prstGeom>
          <a:noFill/>
          <a:ln cap="flat" cmpd="sng" w="38100">
            <a:solidFill>
              <a:schemeClr val="dk1"/>
            </a:solidFill>
            <a:prstDash val="solid"/>
            <a:round/>
            <a:headEnd len="sm" w="sm" type="none"/>
            <a:tailEnd len="med" w="med" type="triangle"/>
          </a:ln>
        </p:spPr>
      </p:cxnSp>
      <p:sp>
        <p:nvSpPr>
          <p:cNvPr id="267" name="Google Shape;267;g33b6b6832ee_0_129"/>
          <p:cNvSpPr txBox="1"/>
          <p:nvPr/>
        </p:nvSpPr>
        <p:spPr>
          <a:xfrm>
            <a:off x="1317957" y="1101685"/>
            <a:ext cx="4296600" cy="32310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2100"/>
              <a:buFont typeface="Arial"/>
              <a:buNone/>
            </a:pPr>
            <a:r>
              <a:rPr b="1" i="0" lang="en-US" sz="2100" u="none" cap="none" strike="noStrike">
                <a:solidFill>
                  <a:srgbClr val="4472C4"/>
                </a:solidFill>
                <a:latin typeface="Microsoft JhengHei"/>
                <a:ea typeface="Microsoft JhengHei"/>
                <a:cs typeface="Microsoft JhengHei"/>
                <a:sym typeface="Microsoft JhengHei"/>
              </a:rPr>
              <a:t>Communication Environment </a:t>
            </a:r>
            <a:endParaRPr b="1" i="0" sz="2100" u="none" cap="none" strike="noStrike">
              <a:solidFill>
                <a:srgbClr val="4472C4"/>
              </a:solidFill>
              <a:latin typeface="Microsoft JhengHei"/>
              <a:ea typeface="Microsoft JhengHei"/>
              <a:cs typeface="Microsoft JhengHei"/>
              <a:sym typeface="Microsoft JhengHei"/>
            </a:endParaRPr>
          </a:p>
        </p:txBody>
      </p:sp>
      <p:sp>
        <p:nvSpPr>
          <p:cNvPr id="268" name="Google Shape;268;g33b6b6832ee_0_129"/>
          <p:cNvSpPr txBox="1"/>
          <p:nvPr/>
        </p:nvSpPr>
        <p:spPr>
          <a:xfrm>
            <a:off x="245836" y="411153"/>
            <a:ext cx="6739200" cy="507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3300"/>
              <a:buFont typeface="Arial"/>
              <a:buNone/>
            </a:pPr>
            <a:r>
              <a:rPr b="1" i="0" lang="en-US" sz="3300" u="none" cap="none" strike="noStrike">
                <a:solidFill>
                  <a:srgbClr val="05066D"/>
                </a:solidFill>
                <a:latin typeface="Poppins Black"/>
                <a:ea typeface="Poppins Black"/>
                <a:cs typeface="Poppins Black"/>
                <a:sym typeface="Poppins Black"/>
              </a:rPr>
              <a:t>3D Channel GPT Framework</a:t>
            </a:r>
            <a:endParaRPr b="1" i="0" sz="3300" u="none" cap="none" strike="noStrike">
              <a:solidFill>
                <a:srgbClr val="05066D"/>
              </a:solidFill>
              <a:latin typeface="Poppins Black"/>
              <a:ea typeface="Poppins Black"/>
              <a:cs typeface="Poppins Black"/>
              <a:sym typeface="Poppins Black"/>
            </a:endParaRPr>
          </a:p>
        </p:txBody>
      </p:sp>
      <p:sp>
        <p:nvSpPr>
          <p:cNvPr id="269" name="Google Shape;269;g33b6b6832ee_0_129"/>
          <p:cNvSpPr/>
          <p:nvPr/>
        </p:nvSpPr>
        <p:spPr>
          <a:xfrm>
            <a:off x="4386983" y="3130595"/>
            <a:ext cx="1554300" cy="437700"/>
          </a:xfrm>
          <a:prstGeom prst="rect">
            <a:avLst/>
          </a:prstGeom>
          <a:noFill/>
          <a:ln>
            <a:noFill/>
          </a:ln>
        </p:spPr>
        <p:txBody>
          <a:bodyPr anchorCtr="0" anchor="t" bIns="30475" lIns="60950" spcFirstLastPara="1" rIns="60950" wrap="square" tIns="30475">
            <a:no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Tx&amp;Rx position, received power…</a:t>
            </a:r>
            <a:endParaRPr b="0" i="0" sz="900" u="none" cap="none" strike="noStrike">
              <a:solidFill>
                <a:srgbClr val="000000"/>
              </a:solidFill>
              <a:latin typeface="Arial"/>
              <a:ea typeface="Arial"/>
              <a:cs typeface="Arial"/>
              <a:sym typeface="Arial"/>
            </a:endParaRPr>
          </a:p>
        </p:txBody>
      </p:sp>
      <p:sp>
        <p:nvSpPr>
          <p:cNvPr id="270" name="Google Shape;270;g33b6b6832ee_0_129"/>
          <p:cNvSpPr/>
          <p:nvPr/>
        </p:nvSpPr>
        <p:spPr>
          <a:xfrm>
            <a:off x="5215413" y="4921416"/>
            <a:ext cx="3384600" cy="604500"/>
          </a:xfrm>
          <a:prstGeom prst="wedgeRoundRectCallout">
            <a:avLst>
              <a:gd fmla="val 22014" name="adj1"/>
              <a:gd fmla="val -79897"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71" name="Google Shape;271;g33b6b6832ee_0_129"/>
          <p:cNvSpPr txBox="1"/>
          <p:nvPr/>
        </p:nvSpPr>
        <p:spPr>
          <a:xfrm>
            <a:off x="5302907" y="5035517"/>
            <a:ext cx="3364200" cy="416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Q: ……, what is the received power level?</a:t>
            </a:r>
            <a:endParaRPr b="0" i="0" sz="9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A: very strong</a:t>
            </a:r>
            <a:endParaRPr b="0" i="0" sz="900" u="none" cap="none" strike="noStrike">
              <a:solidFill>
                <a:srgbClr val="000000"/>
              </a:solidFill>
              <a:latin typeface="Arial"/>
              <a:ea typeface="Arial"/>
              <a:cs typeface="Arial"/>
              <a:sym typeface="Arial"/>
            </a:endParaRPr>
          </a:p>
        </p:txBody>
      </p:sp>
      <p:sp>
        <p:nvSpPr>
          <p:cNvPr id="272" name="Google Shape;272;g33b6b6832ee_0_129"/>
          <p:cNvSpPr/>
          <p:nvPr/>
        </p:nvSpPr>
        <p:spPr>
          <a:xfrm>
            <a:off x="8782464" y="2650993"/>
            <a:ext cx="1701600" cy="504900"/>
          </a:xfrm>
          <a:prstGeom prst="rect">
            <a:avLst/>
          </a:prstGeom>
          <a:noFill/>
          <a:ln>
            <a:noFill/>
          </a:ln>
        </p:spPr>
        <p:txBody>
          <a:bodyPr anchorCtr="0" anchor="t" bIns="30475" lIns="60950" spcFirstLastPara="1" rIns="60950" wrap="square" tIns="30475">
            <a:noAutofit/>
          </a:bodyPr>
          <a:lstStyle/>
          <a:p>
            <a:pPr indent="0" lvl="0" marL="0" marR="0" rtl="0" algn="ctr">
              <a:lnSpc>
                <a:spcPct val="80000"/>
              </a:lnSpc>
              <a:spcBef>
                <a:spcPts val="0"/>
              </a:spcBef>
              <a:spcAft>
                <a:spcPts val="0"/>
              </a:spcAft>
              <a:buClr>
                <a:srgbClr val="000000"/>
              </a:buClr>
              <a:buSzPts val="1800"/>
              <a:buFont typeface="Arial"/>
              <a:buNone/>
            </a:pPr>
            <a:r>
              <a:rPr b="1" i="0" lang="en-US" sz="1800" u="none" cap="none" strike="noStrike">
                <a:solidFill>
                  <a:srgbClr val="FFFFFF"/>
                </a:solidFill>
                <a:latin typeface="Microsoft JhengHei"/>
                <a:ea typeface="Microsoft JhengHei"/>
                <a:cs typeface="Microsoft JhengHei"/>
                <a:sym typeface="Microsoft JhengHei"/>
              </a:rPr>
              <a:t>LLaMA model</a:t>
            </a:r>
            <a:endParaRPr b="1" i="0" sz="18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20000"/>
              </a:lnSpc>
              <a:spcBef>
                <a:spcPts val="0"/>
              </a:spcBef>
              <a:spcAft>
                <a:spcPts val="0"/>
              </a:spcAft>
              <a:buClr>
                <a:srgbClr val="000000"/>
              </a:buClr>
              <a:buSzPts val="1200"/>
              <a:buFont typeface="Arial"/>
              <a:buNone/>
            </a:pPr>
            <a:r>
              <a:rPr b="1" i="0" lang="en-US" sz="1200" u="none" cap="none" strike="noStrike">
                <a:solidFill>
                  <a:srgbClr val="000000"/>
                </a:solidFill>
                <a:latin typeface="Microsoft JhengHei"/>
                <a:ea typeface="Microsoft JhengHei"/>
                <a:cs typeface="Microsoft JhengHei"/>
                <a:sym typeface="Microsoft JhengHei"/>
              </a:rPr>
              <a:t>(Llama-2-7b-hf)</a:t>
            </a:r>
            <a:endParaRPr b="1" i="0" sz="1200" u="none" cap="none" strike="noStrike">
              <a:solidFill>
                <a:srgbClr val="000000"/>
              </a:solidFill>
              <a:latin typeface="Microsoft JhengHei"/>
              <a:ea typeface="Microsoft JhengHei"/>
              <a:cs typeface="Microsoft JhengHei"/>
              <a:sym typeface="Microsoft JhengHei"/>
            </a:endParaRPr>
          </a:p>
        </p:txBody>
      </p:sp>
      <p:cxnSp>
        <p:nvCxnSpPr>
          <p:cNvPr id="273" name="Google Shape;273;g33b6b6832ee_0_129"/>
          <p:cNvCxnSpPr/>
          <p:nvPr/>
        </p:nvCxnSpPr>
        <p:spPr>
          <a:xfrm>
            <a:off x="5814400" y="4197185"/>
            <a:ext cx="360000" cy="0"/>
          </a:xfrm>
          <a:prstGeom prst="straightConnector1">
            <a:avLst/>
          </a:prstGeom>
          <a:noFill/>
          <a:ln cap="flat" cmpd="sng" w="38100">
            <a:solidFill>
              <a:schemeClr val="dk1"/>
            </a:solidFill>
            <a:prstDash val="solid"/>
            <a:round/>
            <a:headEnd len="sm" w="sm" type="none"/>
            <a:tailEnd len="med" w="med" type="triangle"/>
          </a:ln>
        </p:spPr>
      </p:cxnSp>
      <p:cxnSp>
        <p:nvCxnSpPr>
          <p:cNvPr id="274" name="Google Shape;274;g33b6b6832ee_0_129"/>
          <p:cNvCxnSpPr/>
          <p:nvPr/>
        </p:nvCxnSpPr>
        <p:spPr>
          <a:xfrm flipH="1" rot="10800000">
            <a:off x="2869589" y="4197124"/>
            <a:ext cx="1189800" cy="20100"/>
          </a:xfrm>
          <a:prstGeom prst="straightConnector1">
            <a:avLst/>
          </a:prstGeom>
          <a:noFill/>
          <a:ln cap="flat" cmpd="sng" w="38100">
            <a:solidFill>
              <a:schemeClr val="dk1"/>
            </a:solidFill>
            <a:prstDash val="solid"/>
            <a:round/>
            <a:headEnd len="sm" w="sm" type="none"/>
            <a:tailEnd len="med" w="med" type="triangle"/>
          </a:ln>
        </p:spPr>
      </p:cxnSp>
      <p:cxnSp>
        <p:nvCxnSpPr>
          <p:cNvPr id="275" name="Google Shape;275;g33b6b6832ee_0_129"/>
          <p:cNvCxnSpPr>
            <a:stCxn id="247" idx="2"/>
          </p:cNvCxnSpPr>
          <p:nvPr/>
        </p:nvCxnSpPr>
        <p:spPr>
          <a:xfrm>
            <a:off x="2878031" y="3786621"/>
            <a:ext cx="11100" cy="835800"/>
          </a:xfrm>
          <a:prstGeom prst="straightConnector1">
            <a:avLst/>
          </a:prstGeom>
          <a:noFill/>
          <a:ln cap="flat" cmpd="sng" w="38100">
            <a:solidFill>
              <a:schemeClr val="dk1"/>
            </a:solidFill>
            <a:prstDash val="solid"/>
            <a:round/>
            <a:headEnd len="sm" w="sm" type="none"/>
            <a:tailEnd len="sm" w="sm" type="none"/>
          </a:ln>
        </p:spPr>
      </p:cxnSp>
      <p:sp>
        <p:nvSpPr>
          <p:cNvPr id="276" name="Google Shape;276;g33b6b6832ee_0_129"/>
          <p:cNvSpPr txBox="1"/>
          <p:nvPr/>
        </p:nvSpPr>
        <p:spPr>
          <a:xfrm>
            <a:off x="4437175" y="2126865"/>
            <a:ext cx="1597500" cy="75960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2100"/>
              <a:buFont typeface="Arial"/>
              <a:buNone/>
            </a:pPr>
            <a:r>
              <a:rPr b="1" i="0" lang="en-US" sz="2100" u="none" cap="none" strike="noStrike">
                <a:solidFill>
                  <a:srgbClr val="ED7D31"/>
                </a:solidFill>
                <a:latin typeface="Microsoft JhengHei"/>
                <a:ea typeface="Microsoft JhengHei"/>
                <a:cs typeface="Microsoft JhengHei"/>
                <a:sym typeface="Microsoft JhengHei"/>
              </a:rPr>
              <a:t>Generating </a:t>
            </a:r>
            <a:endParaRPr b="0" i="0" sz="900" u="none" cap="none" strike="noStrike">
              <a:solidFill>
                <a:srgbClr val="000000"/>
              </a:solidFill>
              <a:latin typeface="Arial"/>
              <a:ea typeface="Arial"/>
              <a:cs typeface="Arial"/>
              <a:sym typeface="Arial"/>
            </a:endParaRPr>
          </a:p>
          <a:p>
            <a:pPr indent="0" lvl="0" marL="0" marR="0" rtl="0" algn="l">
              <a:lnSpc>
                <a:spcPct val="135000"/>
              </a:lnSpc>
              <a:spcBef>
                <a:spcPts val="0"/>
              </a:spcBef>
              <a:spcAft>
                <a:spcPts val="0"/>
              </a:spcAft>
              <a:buClr>
                <a:srgbClr val="000000"/>
              </a:buClr>
              <a:buSzPts val="2100"/>
              <a:buFont typeface="Arial"/>
              <a:buNone/>
            </a:pPr>
            <a:r>
              <a:rPr b="1" i="0" lang="en-US" sz="2100" u="none" cap="none" strike="noStrike">
                <a:solidFill>
                  <a:srgbClr val="ED7D31"/>
                </a:solidFill>
                <a:latin typeface="Microsoft JhengHei"/>
                <a:ea typeface="Microsoft JhengHei"/>
                <a:cs typeface="Microsoft JhengHei"/>
                <a:sym typeface="Microsoft JhengHei"/>
              </a:rPr>
              <a:t>Dataset</a:t>
            </a:r>
            <a:endParaRPr b="1" i="0" sz="2100" u="none" cap="none" strike="noStrike">
              <a:solidFill>
                <a:srgbClr val="ED7D31"/>
              </a:solidFill>
              <a:latin typeface="Microsoft JhengHei"/>
              <a:ea typeface="Microsoft JhengHei"/>
              <a:cs typeface="Microsoft JhengHei"/>
              <a:sym typeface="Microsoft JhengHei"/>
            </a:endParaRPr>
          </a:p>
        </p:txBody>
      </p:sp>
      <p:sp>
        <p:nvSpPr>
          <p:cNvPr id="277" name="Google Shape;277;g33b6b6832ee_0_129"/>
          <p:cNvSpPr txBox="1"/>
          <p:nvPr/>
        </p:nvSpPr>
        <p:spPr>
          <a:xfrm>
            <a:off x="7803695" y="1137503"/>
            <a:ext cx="1957500" cy="32310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Clr>
                <a:srgbClr val="000000"/>
              </a:buClr>
              <a:buSzPts val="2100"/>
              <a:buFont typeface="Arial"/>
              <a:buNone/>
            </a:pPr>
            <a:r>
              <a:rPr b="1" i="0" lang="en-US" sz="2100" u="none" cap="none" strike="noStrike">
                <a:solidFill>
                  <a:srgbClr val="70AD47"/>
                </a:solidFill>
                <a:latin typeface="Microsoft JhengHei"/>
                <a:ea typeface="Microsoft JhengHei"/>
                <a:cs typeface="Microsoft JhengHei"/>
                <a:sym typeface="Microsoft JhengHei"/>
              </a:rPr>
              <a:t>Model training</a:t>
            </a:r>
            <a:endParaRPr b="1" i="0" sz="2100" u="none" cap="none" strike="noStrike">
              <a:solidFill>
                <a:srgbClr val="70AD47"/>
              </a:solidFill>
              <a:latin typeface="Microsoft JhengHei"/>
              <a:ea typeface="Microsoft JhengHei"/>
              <a:cs typeface="Microsoft JhengHei"/>
              <a:sym typeface="Microsoft JhengHei"/>
            </a:endParaRPr>
          </a:p>
        </p:txBody>
      </p:sp>
      <p:sp>
        <p:nvSpPr>
          <p:cNvPr id="278" name="Google Shape;278;g33b6b6832ee_0_129"/>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279" name="Google Shape;279;g33b6b6832ee_0_129"/>
          <p:cNvGrpSpPr/>
          <p:nvPr/>
        </p:nvGrpSpPr>
        <p:grpSpPr>
          <a:xfrm>
            <a:off x="2229114" y="2724002"/>
            <a:ext cx="1335867" cy="241259"/>
            <a:chOff x="3589093" y="4395261"/>
            <a:chExt cx="2003700" cy="361870"/>
          </a:xfrm>
        </p:grpSpPr>
        <p:sp>
          <p:nvSpPr>
            <p:cNvPr id="280" name="Google Shape;280;g33b6b6832ee_0_129"/>
            <p:cNvSpPr txBox="1"/>
            <p:nvPr/>
          </p:nvSpPr>
          <p:spPr>
            <a:xfrm>
              <a:off x="3589093" y="4457131"/>
              <a:ext cx="2003700" cy="3000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NYCU Campus</a:t>
              </a:r>
              <a:endParaRPr b="1" i="0" sz="1300" u="none" cap="none" strike="noStrike">
                <a:solidFill>
                  <a:srgbClr val="000000"/>
                </a:solidFill>
                <a:latin typeface="Microsoft JhengHei"/>
                <a:ea typeface="Microsoft JhengHei"/>
                <a:cs typeface="Microsoft JhengHei"/>
                <a:sym typeface="Microsoft JhengHei"/>
              </a:endParaRPr>
            </a:p>
          </p:txBody>
        </p:sp>
        <p:sp>
          <p:nvSpPr>
            <p:cNvPr id="281" name="Google Shape;281;g33b6b6832ee_0_129"/>
            <p:cNvSpPr/>
            <p:nvPr/>
          </p:nvSpPr>
          <p:spPr>
            <a:xfrm>
              <a:off x="3609720" y="4395261"/>
              <a:ext cx="1938900" cy="348000"/>
            </a:xfrm>
            <a:prstGeom prst="rect">
              <a:avLst/>
            </a:prstGeom>
            <a:no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pic>
        <p:nvPicPr>
          <p:cNvPr descr="File:Phison-logo.svg - 維基百科，自由的百科全書" id="282" name="Google Shape;282;g33b6b6832ee_0_129"/>
          <p:cNvPicPr preferRelativeResize="0"/>
          <p:nvPr/>
        </p:nvPicPr>
        <p:blipFill rotWithShape="1">
          <a:blip r:embed="rId6">
            <a:alphaModFix/>
          </a:blip>
          <a:srcRect b="0" l="0" r="0" t="0"/>
          <a:stretch/>
        </p:blipFill>
        <p:spPr>
          <a:xfrm>
            <a:off x="6704451" y="5980531"/>
            <a:ext cx="1166051" cy="223493"/>
          </a:xfrm>
          <a:prstGeom prst="rect">
            <a:avLst/>
          </a:prstGeom>
          <a:noFill/>
          <a:ln>
            <a:noFill/>
          </a:ln>
        </p:spPr>
      </p:pic>
      <p:pic>
        <p:nvPicPr>
          <p:cNvPr descr="滿拓科技股份有限公司/DeepMentor Inc." id="283" name="Google Shape;283;g33b6b6832ee_0_129"/>
          <p:cNvPicPr preferRelativeResize="0"/>
          <p:nvPr/>
        </p:nvPicPr>
        <p:blipFill rotWithShape="1">
          <a:blip r:embed="rId7">
            <a:alphaModFix/>
          </a:blip>
          <a:srcRect b="0" l="0" r="0" t="0"/>
          <a:stretch/>
        </p:blipFill>
        <p:spPr>
          <a:xfrm>
            <a:off x="6304853" y="5446416"/>
            <a:ext cx="2067255" cy="577798"/>
          </a:xfrm>
          <a:prstGeom prst="rect">
            <a:avLst/>
          </a:prstGeom>
          <a:noFill/>
          <a:ln>
            <a:noFill/>
          </a:ln>
        </p:spPr>
      </p:pic>
      <p:sp>
        <p:nvSpPr>
          <p:cNvPr id="284" name="Google Shape;284;g33b6b6832ee_0_129"/>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89" name="Shape 289"/>
        <p:cNvGrpSpPr/>
        <p:nvPr/>
      </p:nvGrpSpPr>
      <p:grpSpPr>
        <a:xfrm>
          <a:off x="0" y="0"/>
          <a:ext cx="0" cy="0"/>
          <a:chOff x="0" y="0"/>
          <a:chExt cx="0" cy="0"/>
        </a:xfrm>
      </p:grpSpPr>
      <p:grpSp>
        <p:nvGrpSpPr>
          <p:cNvPr id="290" name="Google Shape;290;g33b6b6832ee_0_208"/>
          <p:cNvGrpSpPr/>
          <p:nvPr/>
        </p:nvGrpSpPr>
        <p:grpSpPr>
          <a:xfrm>
            <a:off x="-342903" y="-527439"/>
            <a:ext cx="12878060" cy="3238798"/>
            <a:chOff x="0" y="-57150"/>
            <a:chExt cx="5087528" cy="1279500"/>
          </a:xfrm>
        </p:grpSpPr>
        <p:sp>
          <p:nvSpPr>
            <p:cNvPr id="291" name="Google Shape;291;g33b6b6832ee_0_208"/>
            <p:cNvSpPr/>
            <p:nvPr/>
          </p:nvSpPr>
          <p:spPr>
            <a:xfrm>
              <a:off x="0" y="0"/>
              <a:ext cx="5087528" cy="1222337"/>
            </a:xfrm>
            <a:custGeom>
              <a:rect b="b" l="l" r="r" t="t"/>
              <a:pathLst>
                <a:path extrusionOk="0" h="1222337" w="5087528">
                  <a:moveTo>
                    <a:pt x="0" y="0"/>
                  </a:moveTo>
                  <a:lnTo>
                    <a:pt x="5087528" y="0"/>
                  </a:lnTo>
                  <a:lnTo>
                    <a:pt x="5087528" y="1222337"/>
                  </a:lnTo>
                  <a:lnTo>
                    <a:pt x="0" y="1222337"/>
                  </a:lnTo>
                  <a:close/>
                </a:path>
              </a:pathLst>
            </a:custGeom>
            <a:gradFill>
              <a:gsLst>
                <a:gs pos="0">
                  <a:srgbClr val="FDFDFD"/>
                </a:gs>
                <a:gs pos="52000">
                  <a:srgbClr val="E4EEFF"/>
                </a:gs>
                <a:gs pos="85000">
                  <a:srgbClr val="B0C5FF"/>
                </a:gs>
                <a:gs pos="100000">
                  <a:srgbClr val="B0C5FF"/>
                </a:gs>
              </a:gsLst>
              <a:lin ang="16200038" scaled="0"/>
            </a:gra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92" name="Google Shape;292;g33b6b6832ee_0_208"/>
            <p:cNvSpPr txBox="1"/>
            <p:nvPr/>
          </p:nvSpPr>
          <p:spPr>
            <a:xfrm>
              <a:off x="0" y="-57150"/>
              <a:ext cx="5087400" cy="1279500"/>
            </a:xfrm>
            <a:prstGeom prst="rect">
              <a:avLst/>
            </a:prstGeom>
            <a:gradFill>
              <a:gsLst>
                <a:gs pos="0">
                  <a:srgbClr val="FDFDFD"/>
                </a:gs>
                <a:gs pos="52000">
                  <a:srgbClr val="E4EEFF"/>
                </a:gs>
                <a:gs pos="85000">
                  <a:srgbClr val="B0C5FF"/>
                </a:gs>
                <a:gs pos="100000">
                  <a:srgbClr val="B0C5FF"/>
                </a:gs>
              </a:gsLst>
              <a:lin ang="16200038" scaled="0"/>
            </a:gradFill>
            <a:ln>
              <a:noFill/>
            </a:ln>
          </p:spPr>
          <p:txBody>
            <a:bodyPr anchorCtr="0" anchor="ctr" bIns="33875" lIns="33875" spcFirstLastPara="1" rIns="33875" wrap="square" tIns="33875">
              <a:noAutofit/>
            </a:bodyPr>
            <a:lstStyle/>
            <a:p>
              <a:pPr indent="0" lvl="0" marL="0" marR="0" rtl="0" algn="ctr">
                <a:lnSpc>
                  <a:spcPct val="206611"/>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cxnSp>
        <p:nvCxnSpPr>
          <p:cNvPr id="293" name="Google Shape;293;g33b6b6832ee_0_208"/>
          <p:cNvCxnSpPr/>
          <p:nvPr/>
        </p:nvCxnSpPr>
        <p:spPr>
          <a:xfrm>
            <a:off x="4381145" y="4680747"/>
            <a:ext cx="0" cy="816000"/>
          </a:xfrm>
          <a:prstGeom prst="straightConnector1">
            <a:avLst/>
          </a:prstGeom>
          <a:noFill/>
          <a:ln cap="rnd" cmpd="sng" w="85725">
            <a:solidFill>
              <a:srgbClr val="B0C5FF"/>
            </a:solidFill>
            <a:prstDash val="solid"/>
            <a:round/>
            <a:headEnd len="sm" w="sm" type="none"/>
            <a:tailEnd len="sm" w="sm" type="none"/>
          </a:ln>
        </p:spPr>
      </p:cxnSp>
      <p:grpSp>
        <p:nvGrpSpPr>
          <p:cNvPr id="294" name="Google Shape;294;g33b6b6832ee_0_208"/>
          <p:cNvGrpSpPr/>
          <p:nvPr/>
        </p:nvGrpSpPr>
        <p:grpSpPr>
          <a:xfrm>
            <a:off x="1208089" y="3300947"/>
            <a:ext cx="3640578" cy="2504223"/>
            <a:chOff x="2124716" y="4257980"/>
            <a:chExt cx="5460594" cy="3756147"/>
          </a:xfrm>
        </p:grpSpPr>
        <p:pic>
          <p:nvPicPr>
            <p:cNvPr id="295" name="Google Shape;295;g33b6b6832ee_0_208"/>
            <p:cNvPicPr preferRelativeResize="0"/>
            <p:nvPr/>
          </p:nvPicPr>
          <p:blipFill rotWithShape="1">
            <a:blip r:embed="rId3">
              <a:alphaModFix/>
            </a:blip>
            <a:srcRect b="0" l="0" r="0" t="0"/>
            <a:stretch/>
          </p:blipFill>
          <p:spPr>
            <a:xfrm>
              <a:off x="2124716" y="4257980"/>
              <a:ext cx="1295095" cy="1295095"/>
            </a:xfrm>
            <a:prstGeom prst="rect">
              <a:avLst/>
            </a:prstGeom>
            <a:noFill/>
            <a:ln>
              <a:noFill/>
            </a:ln>
          </p:spPr>
        </p:pic>
        <p:sp>
          <p:nvSpPr>
            <p:cNvPr id="296" name="Google Shape;296;g33b6b6832ee_0_208"/>
            <p:cNvSpPr/>
            <p:nvPr/>
          </p:nvSpPr>
          <p:spPr>
            <a:xfrm>
              <a:off x="3419810" y="4905527"/>
              <a:ext cx="4165500" cy="31086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Environment and dataset construction</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p:txBody>
        </p:sp>
      </p:grpSp>
      <p:sp>
        <p:nvSpPr>
          <p:cNvPr id="297" name="Google Shape;297;g33b6b6832ee_0_208"/>
          <p:cNvSpPr/>
          <p:nvPr/>
        </p:nvSpPr>
        <p:spPr>
          <a:xfrm>
            <a:off x="1117226" y="4640405"/>
            <a:ext cx="3424500" cy="1210500"/>
          </a:xfrm>
          <a:prstGeom prst="rect">
            <a:avLst/>
          </a:prstGeom>
          <a:noFill/>
          <a:ln>
            <a:noFill/>
          </a:ln>
        </p:spPr>
        <p:txBody>
          <a:bodyPr anchorCtr="0" anchor="t" bIns="30475" lIns="60950" spcFirstLastPara="1" rIns="60950" wrap="square" tIns="30475">
            <a:noAutofit/>
          </a:bodyPr>
          <a:lstStyle/>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Radio Map Simulation</a:t>
            </a:r>
            <a:endParaRPr b="0" i="0" sz="900" u="none" cap="none" strike="noStrike">
              <a:solidFill>
                <a:srgbClr val="000000"/>
              </a:solidFill>
              <a:latin typeface="Arial"/>
              <a:ea typeface="Arial"/>
              <a:cs typeface="Arial"/>
              <a:sym typeface="Arial"/>
            </a:endParaRPr>
          </a:p>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Dataset Collection</a:t>
            </a:r>
            <a:endParaRPr b="0" i="0" sz="900" u="none" cap="none" strike="noStrike">
              <a:solidFill>
                <a:srgbClr val="000000"/>
              </a:solidFill>
              <a:latin typeface="Arial"/>
              <a:ea typeface="Arial"/>
              <a:cs typeface="Arial"/>
              <a:sym typeface="Arial"/>
            </a:endParaRPr>
          </a:p>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Dataset Preprocess</a:t>
            </a:r>
            <a:endParaRPr b="0" i="0" sz="9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900"/>
              <a:buFont typeface="Arial"/>
              <a:buNone/>
            </a:pPr>
            <a:r>
              <a:t/>
            </a:r>
            <a:endParaRPr b="0" i="0" sz="1900" u="none" cap="none" strike="noStrike">
              <a:solidFill>
                <a:srgbClr val="31859B"/>
              </a:solidFill>
              <a:latin typeface="Calibri"/>
              <a:ea typeface="Calibri"/>
              <a:cs typeface="Calibri"/>
              <a:sym typeface="Calibri"/>
            </a:endParaRPr>
          </a:p>
        </p:txBody>
      </p:sp>
      <p:sp>
        <p:nvSpPr>
          <p:cNvPr id="298" name="Google Shape;298;g33b6b6832ee_0_208"/>
          <p:cNvSpPr/>
          <p:nvPr/>
        </p:nvSpPr>
        <p:spPr>
          <a:xfrm>
            <a:off x="4920417" y="4680747"/>
            <a:ext cx="2473200" cy="1210500"/>
          </a:xfrm>
          <a:prstGeom prst="rect">
            <a:avLst/>
          </a:prstGeom>
          <a:noFill/>
          <a:ln>
            <a:noFill/>
          </a:ln>
        </p:spPr>
        <p:txBody>
          <a:bodyPr anchorCtr="0" anchor="t" bIns="30475" lIns="60950" spcFirstLastPara="1" rIns="60950" wrap="square" tIns="30475">
            <a:noAutofit/>
          </a:bodyPr>
          <a:lstStyle/>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LLaMA</a:t>
            </a:r>
            <a:endParaRPr b="1" i="0" sz="1900" u="none" cap="none" strike="noStrike">
              <a:solidFill>
                <a:srgbClr val="31859B"/>
              </a:solidFill>
              <a:latin typeface="Microsoft JhengHei"/>
              <a:ea typeface="Microsoft JhengHei"/>
              <a:cs typeface="Microsoft JhengHei"/>
              <a:sym typeface="Microsoft JhengHei"/>
            </a:endParaRPr>
          </a:p>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3D Channel GPT</a:t>
            </a:r>
            <a:endParaRPr b="0" i="0" sz="9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chemeClr val="dk1"/>
              </a:buClr>
              <a:buSzPts val="1900"/>
              <a:buFont typeface="Arial"/>
              <a:buNone/>
            </a:pPr>
            <a:r>
              <a:t/>
            </a:r>
            <a:endParaRPr b="1" i="0" sz="1900" u="none" cap="none" strike="noStrike">
              <a:solidFill>
                <a:srgbClr val="31859B"/>
              </a:solidFill>
              <a:latin typeface="Microsoft JhengHei"/>
              <a:ea typeface="Microsoft JhengHei"/>
              <a:cs typeface="Microsoft JhengHei"/>
              <a:sym typeface="Microsoft JhengHei"/>
            </a:endParaRPr>
          </a:p>
          <a:p>
            <a:pPr indent="-228600" lvl="0" marL="342900" marR="0" rtl="0" algn="l">
              <a:lnSpc>
                <a:spcPct val="100000"/>
              </a:lnSpc>
              <a:spcBef>
                <a:spcPts val="0"/>
              </a:spcBef>
              <a:spcAft>
                <a:spcPts val="0"/>
              </a:spcAft>
              <a:buClr>
                <a:schemeClr val="dk1"/>
              </a:buClr>
              <a:buSzPts val="1900"/>
              <a:buFont typeface="Arial"/>
              <a:buNone/>
            </a:pPr>
            <a:r>
              <a:t/>
            </a:r>
            <a:endParaRPr b="0" i="0" sz="1900" u="none" cap="none" strike="noStrike">
              <a:solidFill>
                <a:srgbClr val="31859B"/>
              </a:solidFill>
              <a:latin typeface="Calibri"/>
              <a:ea typeface="Calibri"/>
              <a:cs typeface="Calibri"/>
              <a:sym typeface="Calibri"/>
            </a:endParaRPr>
          </a:p>
        </p:txBody>
      </p:sp>
      <p:grpSp>
        <p:nvGrpSpPr>
          <p:cNvPr id="299" name="Google Shape;299;g33b6b6832ee_0_208"/>
          <p:cNvGrpSpPr/>
          <p:nvPr/>
        </p:nvGrpSpPr>
        <p:grpSpPr>
          <a:xfrm>
            <a:off x="5130859" y="3342298"/>
            <a:ext cx="2971704" cy="822090"/>
            <a:chOff x="7677682" y="4320002"/>
            <a:chExt cx="4457333" cy="1233073"/>
          </a:xfrm>
        </p:grpSpPr>
        <p:sp>
          <p:nvSpPr>
            <p:cNvPr id="300" name="Google Shape;300;g33b6b6832ee_0_208"/>
            <p:cNvSpPr/>
            <p:nvPr/>
          </p:nvSpPr>
          <p:spPr>
            <a:xfrm>
              <a:off x="8952915" y="4905527"/>
              <a:ext cx="3182100" cy="5232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Model training</a:t>
              </a:r>
              <a:endParaRPr b="0" i="0" sz="1900" u="none" cap="none" strike="noStrike">
                <a:solidFill>
                  <a:schemeClr val="dk1"/>
                </a:solidFill>
                <a:latin typeface="Calibri"/>
                <a:ea typeface="Calibri"/>
                <a:cs typeface="Calibri"/>
                <a:sym typeface="Calibri"/>
              </a:endParaRPr>
            </a:p>
          </p:txBody>
        </p:sp>
        <p:pic>
          <p:nvPicPr>
            <p:cNvPr id="301" name="Google Shape;301;g33b6b6832ee_0_208"/>
            <p:cNvPicPr preferRelativeResize="0"/>
            <p:nvPr/>
          </p:nvPicPr>
          <p:blipFill rotWithShape="1">
            <a:blip r:embed="rId4">
              <a:alphaModFix/>
            </a:blip>
            <a:srcRect b="0" l="0" r="0" t="0"/>
            <a:stretch/>
          </p:blipFill>
          <p:spPr>
            <a:xfrm>
              <a:off x="7677682" y="4320002"/>
              <a:ext cx="1233073" cy="1233073"/>
            </a:xfrm>
            <a:prstGeom prst="rect">
              <a:avLst/>
            </a:prstGeom>
            <a:noFill/>
            <a:ln>
              <a:noFill/>
            </a:ln>
          </p:spPr>
        </p:pic>
      </p:grpSp>
      <p:grpSp>
        <p:nvGrpSpPr>
          <p:cNvPr id="302" name="Google Shape;302;g33b6b6832ee_0_208"/>
          <p:cNvGrpSpPr/>
          <p:nvPr/>
        </p:nvGrpSpPr>
        <p:grpSpPr>
          <a:xfrm>
            <a:off x="8495833" y="3370892"/>
            <a:ext cx="3120497" cy="831660"/>
            <a:chOff x="13401082" y="4339369"/>
            <a:chExt cx="4680512" cy="1247427"/>
          </a:xfrm>
        </p:grpSpPr>
        <p:pic>
          <p:nvPicPr>
            <p:cNvPr id="303" name="Google Shape;303;g33b6b6832ee_0_208"/>
            <p:cNvPicPr preferRelativeResize="0"/>
            <p:nvPr/>
          </p:nvPicPr>
          <p:blipFill rotWithShape="1">
            <a:blip r:embed="rId5">
              <a:alphaModFix/>
            </a:blip>
            <a:srcRect b="0" l="0" r="0" t="0"/>
            <a:stretch/>
          </p:blipFill>
          <p:spPr>
            <a:xfrm>
              <a:off x="13401082" y="4339369"/>
              <a:ext cx="1247427" cy="1247427"/>
            </a:xfrm>
            <a:prstGeom prst="rect">
              <a:avLst/>
            </a:prstGeom>
            <a:noFill/>
            <a:ln>
              <a:noFill/>
            </a:ln>
          </p:spPr>
        </p:pic>
        <p:sp>
          <p:nvSpPr>
            <p:cNvPr id="304" name="Google Shape;304;g33b6b6832ee_0_208"/>
            <p:cNvSpPr/>
            <p:nvPr/>
          </p:nvSpPr>
          <p:spPr>
            <a:xfrm>
              <a:off x="14756394" y="4905527"/>
              <a:ext cx="3325200" cy="5232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Model validation</a:t>
              </a:r>
              <a:endParaRPr b="0" i="0" sz="1900" u="none" cap="none" strike="noStrike">
                <a:solidFill>
                  <a:schemeClr val="dk1"/>
                </a:solidFill>
                <a:latin typeface="Calibri"/>
                <a:ea typeface="Calibri"/>
                <a:cs typeface="Calibri"/>
                <a:sym typeface="Calibri"/>
              </a:endParaRPr>
            </a:p>
          </p:txBody>
        </p:sp>
      </p:grpSp>
      <p:sp>
        <p:nvSpPr>
          <p:cNvPr id="305" name="Google Shape;305;g33b6b6832ee_0_208"/>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06" name="Google Shape;306;g33b6b6832ee_0_208"/>
          <p:cNvSpPr/>
          <p:nvPr/>
        </p:nvSpPr>
        <p:spPr>
          <a:xfrm>
            <a:off x="8686800" y="4640405"/>
            <a:ext cx="1866300" cy="923400"/>
          </a:xfrm>
          <a:prstGeom prst="rect">
            <a:avLst/>
          </a:prstGeom>
          <a:noFill/>
          <a:ln>
            <a:noFill/>
          </a:ln>
        </p:spPr>
        <p:txBody>
          <a:bodyPr anchorCtr="0" anchor="t" bIns="30475" lIns="60950" spcFirstLastPara="1" rIns="60950" wrap="square" tIns="30475">
            <a:noAutofit/>
          </a:bodyPr>
          <a:lstStyle/>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Case 1</a:t>
            </a:r>
            <a:endParaRPr b="0" i="0" sz="900" u="none" cap="none" strike="noStrike">
              <a:solidFill>
                <a:srgbClr val="000000"/>
              </a:solidFill>
              <a:latin typeface="Arial"/>
              <a:ea typeface="Arial"/>
              <a:cs typeface="Arial"/>
              <a:sym typeface="Arial"/>
            </a:endParaRPr>
          </a:p>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Case 2</a:t>
            </a:r>
            <a:endParaRPr b="0" i="0" sz="900" u="none" cap="none" strike="noStrike">
              <a:solidFill>
                <a:srgbClr val="000000"/>
              </a:solidFill>
              <a:latin typeface="Arial"/>
              <a:ea typeface="Arial"/>
              <a:cs typeface="Arial"/>
              <a:sym typeface="Arial"/>
            </a:endParaRPr>
          </a:p>
          <a:p>
            <a:pPr indent="-349250" lvl="0" marL="342900" marR="0" rtl="0" algn="l">
              <a:lnSpc>
                <a:spcPct val="100000"/>
              </a:lnSpc>
              <a:spcBef>
                <a:spcPts val="0"/>
              </a:spcBef>
              <a:spcAft>
                <a:spcPts val="0"/>
              </a:spcAft>
              <a:buClr>
                <a:srgbClr val="31859B"/>
              </a:buClr>
              <a:buSzPts val="1900"/>
              <a:buFont typeface="Arial"/>
              <a:buChar char="•"/>
            </a:pPr>
            <a:r>
              <a:rPr b="1" i="0" lang="en-US" sz="1900" u="none" cap="none" strike="noStrike">
                <a:solidFill>
                  <a:srgbClr val="31859B"/>
                </a:solidFill>
                <a:latin typeface="Microsoft JhengHei"/>
                <a:ea typeface="Microsoft JhengHei"/>
                <a:cs typeface="Microsoft JhengHei"/>
                <a:sym typeface="Microsoft JhengHei"/>
              </a:rPr>
              <a:t>Conclusions</a:t>
            </a:r>
            <a:endParaRPr b="1" i="0" sz="1900" u="none" cap="none" strike="noStrike">
              <a:solidFill>
                <a:srgbClr val="31859B"/>
              </a:solidFill>
              <a:latin typeface="Microsoft JhengHei"/>
              <a:ea typeface="Microsoft JhengHei"/>
              <a:cs typeface="Microsoft JhengHei"/>
              <a:sym typeface="Microsoft JhengHei"/>
            </a:endParaRPr>
          </a:p>
        </p:txBody>
      </p:sp>
      <p:cxnSp>
        <p:nvCxnSpPr>
          <p:cNvPr id="307" name="Google Shape;307;g33b6b6832ee_0_208"/>
          <p:cNvCxnSpPr/>
          <p:nvPr/>
        </p:nvCxnSpPr>
        <p:spPr>
          <a:xfrm>
            <a:off x="7772400" y="4680747"/>
            <a:ext cx="0" cy="816000"/>
          </a:xfrm>
          <a:prstGeom prst="straightConnector1">
            <a:avLst/>
          </a:prstGeom>
          <a:noFill/>
          <a:ln cap="rnd" cmpd="sng" w="85725">
            <a:solidFill>
              <a:srgbClr val="B0C5FF"/>
            </a:solidFill>
            <a:prstDash val="solid"/>
            <a:round/>
            <a:headEnd len="sm" w="sm" type="none"/>
            <a:tailEnd len="sm" w="sm" type="none"/>
          </a:ln>
        </p:spPr>
      </p:cxnSp>
      <p:sp>
        <p:nvSpPr>
          <p:cNvPr id="308" name="Google Shape;308;g33b6b6832ee_0_208"/>
          <p:cNvSpPr txBox="1"/>
          <p:nvPr/>
        </p:nvSpPr>
        <p:spPr>
          <a:xfrm>
            <a:off x="1718878" y="1164245"/>
            <a:ext cx="8605500" cy="5541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3600"/>
              <a:buFont typeface="Arial"/>
              <a:buNone/>
            </a:pPr>
            <a:r>
              <a:rPr b="1" i="0" lang="en-US" sz="3600" u="none" cap="none" strike="noStrike">
                <a:solidFill>
                  <a:srgbClr val="05066D"/>
                </a:solidFill>
                <a:latin typeface="Poppins Black"/>
                <a:ea typeface="Poppins Black"/>
                <a:cs typeface="Poppins Black"/>
                <a:sym typeface="Poppins Black"/>
              </a:rPr>
              <a:t>3D Channel GPT : Workflows</a:t>
            </a:r>
            <a:endParaRPr b="1" i="0" sz="3600" u="none" cap="none" strike="noStrike">
              <a:solidFill>
                <a:srgbClr val="05066D"/>
              </a:solidFill>
              <a:latin typeface="Poppins Black"/>
              <a:ea typeface="Poppins Black"/>
              <a:cs typeface="Poppins Black"/>
              <a:sym typeface="Poppins Black"/>
            </a:endParaRPr>
          </a:p>
        </p:txBody>
      </p:sp>
      <p:sp>
        <p:nvSpPr>
          <p:cNvPr id="309" name="Google Shape;309;g33b6b6832ee_0_208"/>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g33b6b6832ee_0_314"/>
          <p:cNvGrpSpPr/>
          <p:nvPr/>
        </p:nvGrpSpPr>
        <p:grpSpPr>
          <a:xfrm>
            <a:off x="2478408" y="3189584"/>
            <a:ext cx="7616395" cy="784615"/>
            <a:chOff x="0" y="-47625"/>
            <a:chExt cx="2911800" cy="233100"/>
          </a:xfrm>
        </p:grpSpPr>
        <p:sp>
          <p:nvSpPr>
            <p:cNvPr id="315" name="Google Shape;315;g33b6b6832ee_0_314"/>
            <p:cNvSpPr/>
            <p:nvPr/>
          </p:nvSpPr>
          <p:spPr>
            <a:xfrm>
              <a:off x="0" y="0"/>
              <a:ext cx="2911761" cy="185449"/>
            </a:xfrm>
            <a:custGeom>
              <a:rect b="b" l="l" r="r" t="t"/>
              <a:pathLst>
                <a:path extrusionOk="0" h="185449" w="2911761">
                  <a:moveTo>
                    <a:pt x="0" y="0"/>
                  </a:moveTo>
                  <a:lnTo>
                    <a:pt x="2911761" y="0"/>
                  </a:lnTo>
                  <a:lnTo>
                    <a:pt x="2911761" y="185449"/>
                  </a:lnTo>
                  <a:lnTo>
                    <a:pt x="0" y="185449"/>
                  </a:lnTo>
                  <a:close/>
                </a:path>
              </a:pathLst>
            </a:custGeom>
            <a:solidFill>
              <a:srgbClr val="B4CDF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6" name="Google Shape;316;g33b6b6832ee_0_314"/>
            <p:cNvSpPr txBox="1"/>
            <p:nvPr/>
          </p:nvSpPr>
          <p:spPr>
            <a:xfrm>
              <a:off x="0" y="-47625"/>
              <a:ext cx="2911800" cy="233100"/>
            </a:xfrm>
            <a:prstGeom prst="rect">
              <a:avLst/>
            </a:prstGeom>
            <a:solidFill>
              <a:srgbClr val="B4CDFF"/>
            </a:solidFill>
            <a:ln>
              <a:noFill/>
            </a:ln>
          </p:spPr>
          <p:txBody>
            <a:bodyPr anchorCtr="0" anchor="ctr" bIns="33875" lIns="33875" spcFirstLastPara="1" rIns="33875" wrap="square" tIns="33875">
              <a:noAutofit/>
            </a:bodyPr>
            <a:lstStyle/>
            <a:p>
              <a:pPr indent="0" lvl="0" marL="0" marR="0" rtl="0" algn="ctr">
                <a:lnSpc>
                  <a:spcPct val="194388"/>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grpSp>
      <p:sp>
        <p:nvSpPr>
          <p:cNvPr id="317" name="Google Shape;317;g33b6b6832ee_0_314"/>
          <p:cNvSpPr txBox="1"/>
          <p:nvPr/>
        </p:nvSpPr>
        <p:spPr>
          <a:xfrm>
            <a:off x="2524814" y="3259239"/>
            <a:ext cx="7616100" cy="492600"/>
          </a:xfrm>
          <a:prstGeom prst="rect">
            <a:avLst/>
          </a:prstGeom>
          <a:noFill/>
          <a:ln>
            <a:noFill/>
          </a:ln>
        </p:spPr>
        <p:txBody>
          <a:bodyPr anchorCtr="0" anchor="t" bIns="0" lIns="0" spcFirstLastPara="1" rIns="0" wrap="square" tIns="0">
            <a:spAutoFit/>
          </a:bodyPr>
          <a:lstStyle/>
          <a:p>
            <a:pPr indent="0" lvl="0" marL="0" marR="0" rtl="0" algn="ctr">
              <a:lnSpc>
                <a:spcPct val="118593"/>
              </a:lnSpc>
              <a:spcBef>
                <a:spcPts val="0"/>
              </a:spcBef>
              <a:spcAft>
                <a:spcPts val="0"/>
              </a:spcAft>
              <a:buClr>
                <a:srgbClr val="000000"/>
              </a:buClr>
              <a:buSzPts val="3200"/>
              <a:buFont typeface="Arial"/>
              <a:buNone/>
            </a:pPr>
            <a:r>
              <a:rPr b="1" i="0" lang="en-US" sz="3200" u="none" cap="none" strike="noStrike">
                <a:solidFill>
                  <a:srgbClr val="05066D"/>
                </a:solidFill>
                <a:latin typeface="Microsoft JhengHei"/>
                <a:ea typeface="Microsoft JhengHei"/>
                <a:cs typeface="Microsoft JhengHei"/>
                <a:sym typeface="Microsoft JhengHei"/>
              </a:rPr>
              <a:t>Environment and dataset construction</a:t>
            </a:r>
            <a:endParaRPr b="0" i="0" sz="900" u="none" cap="none" strike="noStrike">
              <a:solidFill>
                <a:srgbClr val="000000"/>
              </a:solidFill>
              <a:latin typeface="Arial"/>
              <a:ea typeface="Arial"/>
              <a:cs typeface="Arial"/>
              <a:sym typeface="Arial"/>
            </a:endParaRPr>
          </a:p>
        </p:txBody>
      </p:sp>
      <p:sp>
        <p:nvSpPr>
          <p:cNvPr id="318" name="Google Shape;318;g33b6b6832ee_0_314"/>
          <p:cNvSpPr/>
          <p:nvPr/>
        </p:nvSpPr>
        <p:spPr>
          <a:xfrm rot="-795171">
            <a:off x="10003698" y="2592951"/>
            <a:ext cx="641702" cy="712013"/>
          </a:xfrm>
          <a:custGeom>
            <a:rect b="b" l="l" r="r" t="t"/>
            <a:pathLst>
              <a:path extrusionOk="0" h="1070348" w="964652">
                <a:moveTo>
                  <a:pt x="0" y="0"/>
                </a:moveTo>
                <a:lnTo>
                  <a:pt x="964651" y="0"/>
                </a:lnTo>
                <a:lnTo>
                  <a:pt x="964651" y="1070348"/>
                </a:lnTo>
                <a:lnTo>
                  <a:pt x="0" y="107034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19" name="Google Shape;319;g33b6b6832ee_0_314"/>
          <p:cNvSpPr/>
          <p:nvPr/>
        </p:nvSpPr>
        <p:spPr>
          <a:xfrm flipH="1" rot="465910">
            <a:off x="1893289" y="2575784"/>
            <a:ext cx="635349" cy="704964"/>
          </a:xfrm>
          <a:custGeom>
            <a:rect b="b" l="l" r="r" t="t"/>
            <a:pathLst>
              <a:path extrusionOk="0" h="1058333" w="953823">
                <a:moveTo>
                  <a:pt x="953823" y="0"/>
                </a:moveTo>
                <a:lnTo>
                  <a:pt x="0" y="0"/>
                </a:lnTo>
                <a:lnTo>
                  <a:pt x="0" y="1058333"/>
                </a:lnTo>
                <a:lnTo>
                  <a:pt x="953823" y="1058333"/>
                </a:lnTo>
                <a:lnTo>
                  <a:pt x="953823"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0" name="Google Shape;320;g33b6b6832ee_0_314"/>
          <p:cNvSpPr/>
          <p:nvPr/>
        </p:nvSpPr>
        <p:spPr>
          <a:xfrm>
            <a:off x="9720603" y="4456454"/>
            <a:ext cx="5623065" cy="5616037"/>
          </a:xfrm>
          <a:custGeom>
            <a:rect b="b" l="l" r="r" t="t"/>
            <a:pathLst>
              <a:path extrusionOk="0" h="8413538" w="8424068">
                <a:moveTo>
                  <a:pt x="0" y="0"/>
                </a:moveTo>
                <a:lnTo>
                  <a:pt x="8424069" y="0"/>
                </a:lnTo>
                <a:lnTo>
                  <a:pt x="8424069"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1" name="Google Shape;321;g33b6b6832ee_0_314"/>
          <p:cNvSpPr/>
          <p:nvPr/>
        </p:nvSpPr>
        <p:spPr>
          <a:xfrm>
            <a:off x="-3091231" y="-3079910"/>
            <a:ext cx="5623065" cy="5616037"/>
          </a:xfrm>
          <a:custGeom>
            <a:rect b="b" l="l" r="r" t="t"/>
            <a:pathLst>
              <a:path extrusionOk="0" h="8413538" w="8424068">
                <a:moveTo>
                  <a:pt x="0" y="0"/>
                </a:moveTo>
                <a:lnTo>
                  <a:pt x="8424068" y="0"/>
                </a:lnTo>
                <a:lnTo>
                  <a:pt x="8424068"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2" name="Google Shape;322;g33b6b6832ee_0_314"/>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g33b6b6832ee_0_261"/>
          <p:cNvGrpSpPr/>
          <p:nvPr/>
        </p:nvGrpSpPr>
        <p:grpSpPr>
          <a:xfrm>
            <a:off x="0" y="-144664"/>
            <a:ext cx="2057441" cy="7003095"/>
            <a:chOff x="0" y="-57150"/>
            <a:chExt cx="812800" cy="2766600"/>
          </a:xfrm>
        </p:grpSpPr>
        <p:sp>
          <p:nvSpPr>
            <p:cNvPr id="328" name="Google Shape;328;g33b6b6832ee_0_261"/>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B4CDF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9" name="Google Shape;329;g33b6b6832ee_0_261"/>
            <p:cNvSpPr txBox="1"/>
            <p:nvPr/>
          </p:nvSpPr>
          <p:spPr>
            <a:xfrm>
              <a:off x="0" y="-57150"/>
              <a:ext cx="812700" cy="2766600"/>
            </a:xfrm>
            <a:prstGeom prst="rect">
              <a:avLst/>
            </a:prstGeom>
            <a:noFill/>
            <a:ln>
              <a:noFill/>
            </a:ln>
          </p:spPr>
          <p:txBody>
            <a:bodyPr anchorCtr="0" anchor="ctr" bIns="33875" lIns="33875" spcFirstLastPara="1" rIns="33875" wrap="square" tIns="33875">
              <a:noAutofit/>
            </a:bodyPr>
            <a:lstStyle/>
            <a:p>
              <a:pPr indent="0" lvl="0" marL="0" marR="0" rtl="0" algn="ctr">
                <a:lnSpc>
                  <a:spcPct val="206611"/>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sp>
        <p:nvSpPr>
          <p:cNvPr id="330" name="Google Shape;330;g33b6b6832ee_0_261"/>
          <p:cNvSpPr/>
          <p:nvPr/>
        </p:nvSpPr>
        <p:spPr>
          <a:xfrm>
            <a:off x="7233193" y="-3485946"/>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1" name="Google Shape;331;g33b6b6832ee_0_261"/>
          <p:cNvSpPr txBox="1"/>
          <p:nvPr/>
        </p:nvSpPr>
        <p:spPr>
          <a:xfrm>
            <a:off x="672965" y="299167"/>
            <a:ext cx="120339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The First Open Data Generated Radio Map@ NYCU Campus</a:t>
            </a:r>
            <a:endParaRPr b="1" i="0" sz="2900" u="none" cap="none" strike="noStrike">
              <a:solidFill>
                <a:srgbClr val="05066D"/>
              </a:solidFill>
              <a:latin typeface="Poppins Black"/>
              <a:ea typeface="Poppins Black"/>
              <a:cs typeface="Poppins Black"/>
              <a:sym typeface="Poppins Black"/>
            </a:endParaRPr>
          </a:p>
        </p:txBody>
      </p:sp>
      <p:pic>
        <p:nvPicPr>
          <p:cNvPr id="332" name="Google Shape;332;g33b6b6832ee_0_261"/>
          <p:cNvPicPr preferRelativeResize="0"/>
          <p:nvPr/>
        </p:nvPicPr>
        <p:blipFill rotWithShape="1">
          <a:blip r:embed="rId4">
            <a:alphaModFix/>
          </a:blip>
          <a:srcRect b="0" l="0" r="0" t="0"/>
          <a:stretch/>
        </p:blipFill>
        <p:spPr>
          <a:xfrm>
            <a:off x="637343" y="2509761"/>
            <a:ext cx="4284027" cy="3277024"/>
          </a:xfrm>
          <a:prstGeom prst="rect">
            <a:avLst/>
          </a:prstGeom>
          <a:noFill/>
          <a:ln>
            <a:noFill/>
          </a:ln>
        </p:spPr>
      </p:pic>
      <p:sp>
        <p:nvSpPr>
          <p:cNvPr id="333" name="Google Shape;333;g33b6b6832ee_0_261"/>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34" name="Google Shape;334;g33b6b6832ee_0_261"/>
          <p:cNvSpPr txBox="1"/>
          <p:nvPr/>
        </p:nvSpPr>
        <p:spPr>
          <a:xfrm>
            <a:off x="1083297" y="5841341"/>
            <a:ext cx="4201500" cy="4617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icrosoft JhengHei"/>
                <a:ea typeface="Microsoft JhengHei"/>
                <a:cs typeface="Microsoft JhengHei"/>
                <a:sym typeface="Microsoft JhengHei"/>
              </a:rPr>
              <a:t>▲ Simulation of the Communication Environment of NYCU Campus using Ray Tracing</a:t>
            </a:r>
            <a:endParaRPr b="0" i="0" sz="1300" u="none" cap="none" strike="noStrike">
              <a:solidFill>
                <a:schemeClr val="dk1"/>
              </a:solidFill>
              <a:latin typeface="Microsoft JhengHei"/>
              <a:ea typeface="Microsoft JhengHei"/>
              <a:cs typeface="Microsoft JhengHei"/>
              <a:sym typeface="Microsoft JhengHei"/>
            </a:endParaRPr>
          </a:p>
        </p:txBody>
      </p:sp>
      <p:sp>
        <p:nvSpPr>
          <p:cNvPr id="335" name="Google Shape;335;g33b6b6832ee_0_261"/>
          <p:cNvSpPr txBox="1"/>
          <p:nvPr/>
        </p:nvSpPr>
        <p:spPr>
          <a:xfrm>
            <a:off x="6907383" y="6044007"/>
            <a:ext cx="3352800" cy="4617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DFKai-SB"/>
                <a:ea typeface="DFKai-SB"/>
                <a:cs typeface="DFKai-SB"/>
                <a:sym typeface="DFKai-SB"/>
              </a:rPr>
              <a:t>▲ </a:t>
            </a:r>
            <a:r>
              <a:rPr b="0" i="0" lang="en-US" sz="1300" u="none" cap="none" strike="noStrike">
                <a:solidFill>
                  <a:schemeClr val="dk1"/>
                </a:solidFill>
                <a:latin typeface="Microsoft JhengHei"/>
                <a:ea typeface="Microsoft JhengHei"/>
                <a:cs typeface="Microsoft JhengHei"/>
                <a:sym typeface="Microsoft JhengHei"/>
              </a:rPr>
              <a:t>Comparison between NYCU Real World and Rendered Scenes</a:t>
            </a:r>
            <a:endParaRPr b="0" i="0" sz="1300" u="none" cap="none" strike="noStrike">
              <a:solidFill>
                <a:schemeClr val="dk1"/>
              </a:solidFill>
              <a:latin typeface="Microsoft JhengHei"/>
              <a:ea typeface="Microsoft JhengHei"/>
              <a:cs typeface="Microsoft JhengHei"/>
              <a:sym typeface="Microsoft JhengHei"/>
            </a:endParaRPr>
          </a:p>
        </p:txBody>
      </p:sp>
      <p:pic>
        <p:nvPicPr>
          <p:cNvPr id="336" name="Google Shape;336;g33b6b6832ee_0_261"/>
          <p:cNvPicPr preferRelativeResize="0"/>
          <p:nvPr/>
        </p:nvPicPr>
        <p:blipFill rotWithShape="1">
          <a:blip r:embed="rId6">
            <a:alphaModFix/>
          </a:blip>
          <a:srcRect b="0" l="0" r="0" t="25127"/>
          <a:stretch/>
        </p:blipFill>
        <p:spPr>
          <a:xfrm>
            <a:off x="5188362" y="3921627"/>
            <a:ext cx="3208803" cy="2041792"/>
          </a:xfrm>
          <a:prstGeom prst="rect">
            <a:avLst/>
          </a:prstGeom>
          <a:noFill/>
          <a:ln>
            <a:noFill/>
          </a:ln>
        </p:spPr>
      </p:pic>
      <p:pic>
        <p:nvPicPr>
          <p:cNvPr id="337" name="Google Shape;337;g33b6b6832ee_0_261"/>
          <p:cNvPicPr preferRelativeResize="0"/>
          <p:nvPr/>
        </p:nvPicPr>
        <p:blipFill rotWithShape="1">
          <a:blip r:embed="rId7">
            <a:alphaModFix/>
          </a:blip>
          <a:srcRect b="0" l="0" r="0" t="0"/>
          <a:stretch/>
        </p:blipFill>
        <p:spPr>
          <a:xfrm>
            <a:off x="8397293" y="3921627"/>
            <a:ext cx="3209808" cy="2041794"/>
          </a:xfrm>
          <a:prstGeom prst="rect">
            <a:avLst/>
          </a:prstGeom>
          <a:noFill/>
          <a:ln>
            <a:noFill/>
          </a:ln>
        </p:spPr>
      </p:pic>
      <p:sp>
        <p:nvSpPr>
          <p:cNvPr id="338" name="Google Shape;338;g33b6b6832ee_0_261"/>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339" name="Google Shape;339;g33b6b6832ee_0_261"/>
          <p:cNvSpPr txBox="1"/>
          <p:nvPr/>
        </p:nvSpPr>
        <p:spPr>
          <a:xfrm>
            <a:off x="946119" y="3372103"/>
            <a:ext cx="7437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Microsoft JhengHei"/>
                <a:ea typeface="Microsoft JhengHei"/>
                <a:cs typeface="Microsoft JhengHei"/>
                <a:sym typeface="Microsoft JhengHei"/>
              </a:rPr>
              <a:t>工程四館</a:t>
            </a:r>
            <a:endParaRPr b="1" i="0" sz="900" u="none" cap="none" strike="noStrike">
              <a:solidFill>
                <a:schemeClr val="lt1"/>
              </a:solidFill>
              <a:latin typeface="Microsoft JhengHei"/>
              <a:ea typeface="Microsoft JhengHei"/>
              <a:cs typeface="Microsoft JhengHei"/>
              <a:sym typeface="Microsoft JhengHei"/>
            </a:endParaRPr>
          </a:p>
        </p:txBody>
      </p:sp>
      <p:sp>
        <p:nvSpPr>
          <p:cNvPr id="340" name="Google Shape;340;g33b6b6832ee_0_261"/>
          <p:cNvSpPr txBox="1"/>
          <p:nvPr/>
        </p:nvSpPr>
        <p:spPr>
          <a:xfrm>
            <a:off x="1732706" y="3783080"/>
            <a:ext cx="7437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Microsoft JhengHei"/>
                <a:ea typeface="Microsoft JhengHei"/>
                <a:cs typeface="Microsoft JhengHei"/>
                <a:sym typeface="Microsoft JhengHei"/>
              </a:rPr>
              <a:t>工程三館</a:t>
            </a:r>
            <a:endParaRPr b="1" i="0" sz="900" u="none" cap="none" strike="noStrike">
              <a:solidFill>
                <a:schemeClr val="lt1"/>
              </a:solidFill>
              <a:latin typeface="Microsoft JhengHei"/>
              <a:ea typeface="Microsoft JhengHei"/>
              <a:cs typeface="Microsoft JhengHei"/>
              <a:sym typeface="Microsoft JhengHei"/>
            </a:endParaRPr>
          </a:p>
        </p:txBody>
      </p:sp>
      <p:sp>
        <p:nvSpPr>
          <p:cNvPr id="341" name="Google Shape;341;g33b6b6832ee_0_261"/>
          <p:cNvSpPr txBox="1"/>
          <p:nvPr/>
        </p:nvSpPr>
        <p:spPr>
          <a:xfrm>
            <a:off x="3805839" y="4373589"/>
            <a:ext cx="7437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Microsoft JhengHei"/>
                <a:ea typeface="Microsoft JhengHei"/>
                <a:cs typeface="Microsoft JhengHei"/>
                <a:sym typeface="Microsoft JhengHei"/>
              </a:rPr>
              <a:t>圖書館</a:t>
            </a:r>
            <a:endParaRPr b="1" i="0" sz="900" u="none" cap="none" strike="noStrike">
              <a:solidFill>
                <a:schemeClr val="lt1"/>
              </a:solidFill>
              <a:latin typeface="Microsoft JhengHei"/>
              <a:ea typeface="Microsoft JhengHei"/>
              <a:cs typeface="Microsoft JhengHei"/>
              <a:sym typeface="Microsoft JhengHei"/>
            </a:endParaRPr>
          </a:p>
        </p:txBody>
      </p:sp>
      <p:sp>
        <p:nvSpPr>
          <p:cNvPr id="342" name="Google Shape;342;g33b6b6832ee_0_261"/>
          <p:cNvSpPr txBox="1"/>
          <p:nvPr/>
        </p:nvSpPr>
        <p:spPr>
          <a:xfrm>
            <a:off x="1418137" y="4677437"/>
            <a:ext cx="7437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Microsoft JhengHei"/>
                <a:ea typeface="Microsoft JhengHei"/>
                <a:cs typeface="Microsoft JhengHei"/>
                <a:sym typeface="Microsoft JhengHei"/>
              </a:rPr>
              <a:t>工程五館</a:t>
            </a:r>
            <a:endParaRPr b="1" i="0" sz="900" u="none" cap="none" strike="noStrike">
              <a:solidFill>
                <a:schemeClr val="lt1"/>
              </a:solidFill>
              <a:latin typeface="Microsoft JhengHei"/>
              <a:ea typeface="Microsoft JhengHei"/>
              <a:cs typeface="Microsoft JhengHei"/>
              <a:sym typeface="Microsoft JhengHei"/>
            </a:endParaRPr>
          </a:p>
        </p:txBody>
      </p:sp>
      <p:graphicFrame>
        <p:nvGraphicFramePr>
          <p:cNvPr id="343" name="Google Shape;343;g33b6b6832ee_0_261"/>
          <p:cNvGraphicFramePr/>
          <p:nvPr/>
        </p:nvGraphicFramePr>
        <p:xfrm>
          <a:off x="4995261" y="1377185"/>
          <a:ext cx="3000000" cy="3000000"/>
        </p:xfrm>
        <a:graphic>
          <a:graphicData uri="http://schemas.openxmlformats.org/drawingml/2006/table">
            <a:tbl>
              <a:tblPr bandRow="1" firstRow="1">
                <a:noFill/>
                <a:tableStyleId>{4AE093CD-141E-4200-90C1-8C50DB78D9A4}</a:tableStyleId>
              </a:tblPr>
              <a:tblGrid>
                <a:gridCol w="2533200"/>
                <a:gridCol w="1806475"/>
                <a:gridCol w="1765125"/>
              </a:tblGrid>
              <a:tr h="2472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Traditional Method</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Our Method</a:t>
                      </a:r>
                      <a:endParaRPr sz="1600" u="none" cap="none" strike="noStrike"/>
                    </a:p>
                  </a:txBody>
                  <a:tcPr marT="30475" marB="30475" marR="60975" marL="60975"/>
                </a:tc>
              </a:tr>
              <a:tr h="247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Map information</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Required On-Site Measurements</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Open-Source Information</a:t>
                      </a:r>
                      <a:endParaRPr sz="1600" u="none" cap="none" strike="noStrike"/>
                    </a:p>
                  </a:txBody>
                  <a:tcPr marT="30475" marB="30475" marR="60975" marL="60975"/>
                </a:tc>
              </a:tr>
              <a:tr h="247225">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D0D0D"/>
                          </a:solidFill>
                          <a:latin typeface="Arial"/>
                          <a:ea typeface="Arial"/>
                          <a:cs typeface="Arial"/>
                          <a:sym typeface="Arial"/>
                        </a:rPr>
                        <a:t>Ray tracing </a:t>
                      </a:r>
                      <a:endParaRPr sz="900" u="none" cap="none" strike="noStrike"/>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D0D0D"/>
                          </a:solidFill>
                          <a:latin typeface="Arial"/>
                          <a:ea typeface="Arial"/>
                          <a:cs typeface="Arial"/>
                          <a:sym typeface="Arial"/>
                        </a:rPr>
                        <a:t>communication simulation</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Free (Open-Source)</a:t>
                      </a:r>
                      <a:endParaRPr sz="1600" u="none" cap="none" strike="noStrike"/>
                    </a:p>
                  </a:txBody>
                  <a:tcPr marT="30475" marB="30475" marR="60975" marL="60975"/>
                </a:tc>
              </a:tr>
              <a:tr h="247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AI support</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Low</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High</a:t>
                      </a:r>
                      <a:endParaRPr sz="1600" u="none" cap="none" strike="noStrike"/>
                    </a:p>
                  </a:txBody>
                  <a:tcPr marT="30475" marB="30475" marR="60975" marL="60975"/>
                </a:tc>
              </a:tr>
            </a:tbl>
          </a:graphicData>
        </a:graphic>
      </p:graphicFrame>
      <p:sp>
        <p:nvSpPr>
          <p:cNvPr id="344" name="Google Shape;344;g33b6b6832ee_0_261"/>
          <p:cNvSpPr txBox="1"/>
          <p:nvPr/>
        </p:nvSpPr>
        <p:spPr>
          <a:xfrm>
            <a:off x="5442163" y="3130684"/>
            <a:ext cx="5810700" cy="8004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1600" u="none" cap="none" strike="noStrike">
                <a:solidFill>
                  <a:schemeClr val="dk1"/>
                </a:solidFill>
                <a:latin typeface="Microsoft JhengHei"/>
                <a:ea typeface="Microsoft JhengHei"/>
                <a:cs typeface="Microsoft JhengHei"/>
                <a:sym typeface="Microsoft JhengHei"/>
              </a:rPr>
              <a:t>Our team has developed a simulated communication environment for NYCU campus by integrating open-source map data and employing Ray tracing technology.</a:t>
            </a:r>
            <a:endParaRPr b="0" i="0" sz="1600" u="none" cap="none" strike="noStrike">
              <a:solidFill>
                <a:schemeClr val="dk1"/>
              </a:solidFill>
              <a:latin typeface="Microsoft JhengHei"/>
              <a:ea typeface="Microsoft JhengHei"/>
              <a:cs typeface="Microsoft JhengHei"/>
              <a:sym typeface="Microsoft JhengHei"/>
            </a:endParaRPr>
          </a:p>
        </p:txBody>
      </p:sp>
      <p:sp>
        <p:nvSpPr>
          <p:cNvPr id="345" name="Google Shape;345;g33b6b6832ee_0_261"/>
          <p:cNvSpPr txBox="1"/>
          <p:nvPr/>
        </p:nvSpPr>
        <p:spPr>
          <a:xfrm>
            <a:off x="11061209" y="2255387"/>
            <a:ext cx="191700" cy="3078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b="0" i="0" sz="900" u="none" cap="none" strike="noStrike">
              <a:solidFill>
                <a:srgbClr val="000000"/>
              </a:solidFill>
              <a:latin typeface="Arial"/>
              <a:ea typeface="Arial"/>
              <a:cs typeface="Arial"/>
              <a:sym typeface="Arial"/>
            </a:endParaRPr>
          </a:p>
        </p:txBody>
      </p:sp>
      <p:sp>
        <p:nvSpPr>
          <p:cNvPr id="346" name="Google Shape;346;g33b6b6832ee_0_261"/>
          <p:cNvSpPr txBox="1"/>
          <p:nvPr/>
        </p:nvSpPr>
        <p:spPr>
          <a:xfrm>
            <a:off x="11061209" y="2739397"/>
            <a:ext cx="328200" cy="3078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b="0" i="0" sz="900" u="none" cap="none" strike="noStrike">
              <a:solidFill>
                <a:srgbClr val="000000"/>
              </a:solidFill>
              <a:latin typeface="Arial"/>
              <a:ea typeface="Arial"/>
              <a:cs typeface="Arial"/>
              <a:sym typeface="Arial"/>
            </a:endParaRPr>
          </a:p>
        </p:txBody>
      </p:sp>
      <p:sp>
        <p:nvSpPr>
          <p:cNvPr id="347" name="Google Shape;347;g33b6b6832ee_0_261"/>
          <p:cNvSpPr txBox="1"/>
          <p:nvPr/>
        </p:nvSpPr>
        <p:spPr>
          <a:xfrm>
            <a:off x="11061209" y="1751933"/>
            <a:ext cx="328200" cy="3078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g33b6b6832ee_0_355"/>
          <p:cNvGrpSpPr/>
          <p:nvPr/>
        </p:nvGrpSpPr>
        <p:grpSpPr>
          <a:xfrm>
            <a:off x="0" y="-144664"/>
            <a:ext cx="2057441" cy="7003095"/>
            <a:chOff x="0" y="-57150"/>
            <a:chExt cx="812800" cy="2766600"/>
          </a:xfrm>
        </p:grpSpPr>
        <p:sp>
          <p:nvSpPr>
            <p:cNvPr id="353" name="Google Shape;353;g33b6b6832ee_0_355"/>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B4CDF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4" name="Google Shape;354;g33b6b6832ee_0_355"/>
            <p:cNvSpPr txBox="1"/>
            <p:nvPr/>
          </p:nvSpPr>
          <p:spPr>
            <a:xfrm>
              <a:off x="0" y="-57150"/>
              <a:ext cx="812700" cy="2766600"/>
            </a:xfrm>
            <a:prstGeom prst="rect">
              <a:avLst/>
            </a:prstGeom>
            <a:noFill/>
            <a:ln>
              <a:noFill/>
            </a:ln>
          </p:spPr>
          <p:txBody>
            <a:bodyPr anchorCtr="0" anchor="ctr" bIns="33875" lIns="33875" spcFirstLastPara="1" rIns="33875" wrap="square" tIns="33875">
              <a:noAutofit/>
            </a:bodyPr>
            <a:lstStyle/>
            <a:p>
              <a:pPr indent="0" lvl="0" marL="0" marR="0" rtl="0" algn="ctr">
                <a:lnSpc>
                  <a:spcPct val="206611"/>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sp>
        <p:nvSpPr>
          <p:cNvPr id="355" name="Google Shape;355;g33b6b6832ee_0_355"/>
          <p:cNvSpPr/>
          <p:nvPr/>
        </p:nvSpPr>
        <p:spPr>
          <a:xfrm>
            <a:off x="7185849" y="-3169286"/>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6" name="Google Shape;356;g33b6b6832ee_0_355"/>
          <p:cNvSpPr txBox="1"/>
          <p:nvPr/>
        </p:nvSpPr>
        <p:spPr>
          <a:xfrm>
            <a:off x="672965" y="299167"/>
            <a:ext cx="120339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Comparison : Traditional Radio Map vs. Our Approach</a:t>
            </a:r>
            <a:endParaRPr b="1" i="0" sz="2900" u="none" cap="none" strike="noStrike">
              <a:solidFill>
                <a:srgbClr val="05066D"/>
              </a:solidFill>
              <a:latin typeface="Poppins Black"/>
              <a:ea typeface="Poppins Black"/>
              <a:cs typeface="Poppins Black"/>
              <a:sym typeface="Poppins Black"/>
            </a:endParaRPr>
          </a:p>
        </p:txBody>
      </p:sp>
      <p:sp>
        <p:nvSpPr>
          <p:cNvPr id="357" name="Google Shape;357;g33b6b6832ee_0_355"/>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8" name="Google Shape;358;g33b6b6832ee_0_355"/>
          <p:cNvSpPr txBox="1"/>
          <p:nvPr/>
        </p:nvSpPr>
        <p:spPr>
          <a:xfrm>
            <a:off x="1931819" y="4802346"/>
            <a:ext cx="4201500" cy="2616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icrosoft JhengHei"/>
                <a:ea typeface="Microsoft JhengHei"/>
                <a:cs typeface="Microsoft JhengHei"/>
                <a:sym typeface="Microsoft JhengHei"/>
              </a:rPr>
              <a:t>▲ Simulation of Traditional Method</a:t>
            </a:r>
            <a:endParaRPr b="0" i="0" sz="1300" u="none" cap="none" strike="noStrike">
              <a:solidFill>
                <a:schemeClr val="dk1"/>
              </a:solidFill>
              <a:latin typeface="Microsoft JhengHei"/>
              <a:ea typeface="Microsoft JhengHei"/>
              <a:cs typeface="Microsoft JhengHei"/>
              <a:sym typeface="Microsoft JhengHei"/>
            </a:endParaRPr>
          </a:p>
        </p:txBody>
      </p:sp>
      <p:sp>
        <p:nvSpPr>
          <p:cNvPr id="359" name="Google Shape;359;g33b6b6832ee_0_355"/>
          <p:cNvSpPr txBox="1"/>
          <p:nvPr/>
        </p:nvSpPr>
        <p:spPr>
          <a:xfrm>
            <a:off x="6907383" y="4802374"/>
            <a:ext cx="3352800" cy="2616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icrosoft JhengHei"/>
                <a:ea typeface="Microsoft JhengHei"/>
                <a:cs typeface="Microsoft JhengHei"/>
                <a:sym typeface="Microsoft JhengHei"/>
              </a:rPr>
              <a:t>▲ Simulation from our Method</a:t>
            </a:r>
            <a:endParaRPr b="0" i="0" sz="900" u="none" cap="none" strike="noStrike">
              <a:solidFill>
                <a:srgbClr val="000000"/>
              </a:solidFill>
              <a:latin typeface="Arial"/>
              <a:ea typeface="Arial"/>
              <a:cs typeface="Arial"/>
              <a:sym typeface="Arial"/>
            </a:endParaRPr>
          </a:p>
        </p:txBody>
      </p:sp>
      <p:sp>
        <p:nvSpPr>
          <p:cNvPr id="360" name="Google Shape;360;g33b6b6832ee_0_355"/>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graphicFrame>
        <p:nvGraphicFramePr>
          <p:cNvPr id="361" name="Google Shape;361;g33b6b6832ee_0_355"/>
          <p:cNvGraphicFramePr/>
          <p:nvPr/>
        </p:nvGraphicFramePr>
        <p:xfrm>
          <a:off x="3183957" y="5327753"/>
          <a:ext cx="3000000" cy="3000000"/>
        </p:xfrm>
        <a:graphic>
          <a:graphicData uri="http://schemas.openxmlformats.org/drawingml/2006/table">
            <a:tbl>
              <a:tblPr bandRow="1" firstRow="1">
                <a:noFill/>
                <a:tableStyleId>{4AE093CD-141E-4200-90C1-8C50DB78D9A4}</a:tableStyleId>
              </a:tblPr>
              <a:tblGrid>
                <a:gridCol w="1640675"/>
                <a:gridCol w="1626975"/>
                <a:gridCol w="1463025"/>
              </a:tblGrid>
              <a:tr h="2472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Traditional Method</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Our Method</a:t>
                      </a:r>
                      <a:endParaRPr sz="900" u="none" cap="none" strike="noStrike"/>
                    </a:p>
                  </a:txBody>
                  <a:tcPr marT="30475" marB="30475" marR="60975" marL="60975"/>
                </a:tc>
              </a:tr>
              <a:tr h="1731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Path loss</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84.346 dB</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84.377 dB</a:t>
                      </a:r>
                      <a:endParaRPr sz="900" u="none" cap="none" strike="noStrike"/>
                    </a:p>
                  </a:txBody>
                  <a:tcPr marT="30475" marB="30475" marR="60975" marL="60975"/>
                </a:tc>
              </a:tr>
              <a:tr h="17317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Computing time</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50.506 s</a:t>
                      </a:r>
                      <a:endParaRPr sz="1600" u="none" cap="none" strike="noStrike"/>
                    </a:p>
                  </a:txBody>
                  <a:tcPr marT="30475" marB="30475" marR="60975" marL="6097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0.268 s</a:t>
                      </a:r>
                      <a:endParaRPr sz="900" u="none" cap="none" strike="noStrike"/>
                    </a:p>
                  </a:txBody>
                  <a:tcPr marT="30475" marB="30475" marR="60975" marL="60975"/>
                </a:tc>
              </a:tr>
            </a:tbl>
          </a:graphicData>
        </a:graphic>
      </p:graphicFrame>
      <p:pic>
        <p:nvPicPr>
          <p:cNvPr id="362" name="Google Shape;362;g33b6b6832ee_0_355"/>
          <p:cNvPicPr preferRelativeResize="0"/>
          <p:nvPr/>
        </p:nvPicPr>
        <p:blipFill rotWithShape="1">
          <a:blip r:embed="rId5">
            <a:alphaModFix/>
          </a:blip>
          <a:srcRect b="0" l="0" r="0" t="0"/>
          <a:stretch/>
        </p:blipFill>
        <p:spPr>
          <a:xfrm>
            <a:off x="6393151" y="1323850"/>
            <a:ext cx="4381260" cy="3401365"/>
          </a:xfrm>
          <a:prstGeom prst="rect">
            <a:avLst/>
          </a:prstGeom>
          <a:noFill/>
          <a:ln>
            <a:noFill/>
          </a:ln>
        </p:spPr>
      </p:pic>
      <p:pic>
        <p:nvPicPr>
          <p:cNvPr id="363" name="Google Shape;363;g33b6b6832ee_0_355"/>
          <p:cNvPicPr preferRelativeResize="0"/>
          <p:nvPr/>
        </p:nvPicPr>
        <p:blipFill rotWithShape="1">
          <a:blip r:embed="rId6">
            <a:alphaModFix/>
          </a:blip>
          <a:srcRect b="0" l="0" r="0" t="0"/>
          <a:stretch/>
        </p:blipFill>
        <p:spPr>
          <a:xfrm>
            <a:off x="1221038" y="1362698"/>
            <a:ext cx="4478443" cy="3400801"/>
          </a:xfrm>
          <a:prstGeom prst="rect">
            <a:avLst/>
          </a:prstGeom>
          <a:noFill/>
          <a:ln>
            <a:noFill/>
          </a:ln>
        </p:spPr>
      </p:pic>
      <p:sp>
        <p:nvSpPr>
          <p:cNvPr id="364" name="Google Shape;364;g33b6b6832ee_0_355"/>
          <p:cNvSpPr txBox="1"/>
          <p:nvPr/>
        </p:nvSpPr>
        <p:spPr>
          <a:xfrm>
            <a:off x="7914627" y="5876383"/>
            <a:ext cx="3217500" cy="603300"/>
          </a:xfrm>
          <a:prstGeom prst="rect">
            <a:avLst/>
          </a:prstGeom>
          <a:noFill/>
          <a:ln>
            <a:noFill/>
          </a:ln>
        </p:spPr>
        <p:txBody>
          <a:bodyPr anchorCtr="0" anchor="t" bIns="30475" lIns="60950" spcFirstLastPara="1" rIns="60950" wrap="square" tIns="30475">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Similar Results</a:t>
            </a:r>
            <a:endParaRPr b="0" i="0" sz="1600" u="none" cap="none" strike="noStrike">
              <a:solidFill>
                <a:srgbClr val="FF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Faster Computing Time</a:t>
            </a:r>
            <a:endParaRPr b="0" i="0" sz="900" u="none" cap="none" strike="noStrike">
              <a:solidFill>
                <a:srgbClr val="000000"/>
              </a:solidFill>
              <a:latin typeface="Arial"/>
              <a:ea typeface="Arial"/>
              <a:cs typeface="Arial"/>
              <a:sym typeface="Arial"/>
            </a:endParaRPr>
          </a:p>
        </p:txBody>
      </p:sp>
      <p:sp>
        <p:nvSpPr>
          <p:cNvPr id="365" name="Google Shape;365;g33b6b6832ee_0_355"/>
          <p:cNvSpPr txBox="1"/>
          <p:nvPr/>
        </p:nvSpPr>
        <p:spPr>
          <a:xfrm>
            <a:off x="1342959" y="2921183"/>
            <a:ext cx="1177800" cy="3078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t" bIns="30475" lIns="60950" spcFirstLastPara="1" rIns="60950" wrap="square" tIns="30475">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Transmitter</a:t>
            </a:r>
            <a:endParaRPr b="0" i="0" sz="1600" u="none" cap="none" strike="noStrike">
              <a:solidFill>
                <a:srgbClr val="FF0000"/>
              </a:solidFill>
              <a:latin typeface="Arial"/>
              <a:ea typeface="Arial"/>
              <a:cs typeface="Arial"/>
              <a:sym typeface="Arial"/>
            </a:endParaRPr>
          </a:p>
        </p:txBody>
      </p:sp>
      <p:sp>
        <p:nvSpPr>
          <p:cNvPr id="366" name="Google Shape;366;g33b6b6832ee_0_355"/>
          <p:cNvSpPr txBox="1"/>
          <p:nvPr/>
        </p:nvSpPr>
        <p:spPr>
          <a:xfrm>
            <a:off x="3803203" y="1863284"/>
            <a:ext cx="951600" cy="3078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t" bIns="30475" lIns="60950" spcFirstLastPara="1" rIns="60950" wrap="square" tIns="30475">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Receiver</a:t>
            </a:r>
            <a:endParaRPr b="0" i="0" sz="1600" u="none" cap="none" strike="noStrike">
              <a:solidFill>
                <a:srgbClr val="FF0000"/>
              </a:solidFill>
              <a:latin typeface="Arial"/>
              <a:ea typeface="Arial"/>
              <a:cs typeface="Arial"/>
              <a:sym typeface="Arial"/>
            </a:endParaRPr>
          </a:p>
        </p:txBody>
      </p:sp>
      <p:sp>
        <p:nvSpPr>
          <p:cNvPr id="367" name="Google Shape;367;g33b6b6832ee_0_355"/>
          <p:cNvSpPr txBox="1"/>
          <p:nvPr/>
        </p:nvSpPr>
        <p:spPr>
          <a:xfrm>
            <a:off x="6393151" y="2546697"/>
            <a:ext cx="1177800" cy="3078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t" bIns="30475" lIns="60950" spcFirstLastPara="1" rIns="60950" wrap="square" tIns="30475">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Transmitter</a:t>
            </a:r>
            <a:endParaRPr b="0" i="0" sz="1600" u="none" cap="none" strike="noStrike">
              <a:solidFill>
                <a:srgbClr val="FF0000"/>
              </a:solidFill>
              <a:latin typeface="Arial"/>
              <a:ea typeface="Arial"/>
              <a:cs typeface="Arial"/>
              <a:sym typeface="Arial"/>
            </a:endParaRPr>
          </a:p>
        </p:txBody>
      </p:sp>
      <p:sp>
        <p:nvSpPr>
          <p:cNvPr id="368" name="Google Shape;368;g33b6b6832ee_0_355"/>
          <p:cNvSpPr txBox="1"/>
          <p:nvPr/>
        </p:nvSpPr>
        <p:spPr>
          <a:xfrm>
            <a:off x="9008207" y="1623017"/>
            <a:ext cx="951900" cy="307800"/>
          </a:xfrm>
          <a:prstGeom prst="rect">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t" bIns="30475" lIns="60950" spcFirstLastPara="1" rIns="60950" wrap="square" tIns="30475">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rgbClr val="FF0000"/>
                </a:solidFill>
                <a:latin typeface="Arial"/>
                <a:ea typeface="Arial"/>
                <a:cs typeface="Arial"/>
                <a:sym typeface="Arial"/>
              </a:rPr>
              <a:t>Receiver</a:t>
            </a:r>
            <a:endParaRPr b="0" i="0" sz="1600" u="none" cap="none" strike="noStrike">
              <a:solidFill>
                <a:srgbClr val="FF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3b6b6832ee_0_404"/>
          <p:cNvSpPr/>
          <p:nvPr/>
        </p:nvSpPr>
        <p:spPr>
          <a:xfrm>
            <a:off x="-7703028" y="-5457205"/>
            <a:ext cx="11237672" cy="11237672"/>
          </a:xfrm>
          <a:custGeom>
            <a:rect b="b" l="l" r="r" t="t"/>
            <a:pathLst>
              <a:path extrusionOk="0" h="16835464" w="16835464">
                <a:moveTo>
                  <a:pt x="0" y="0"/>
                </a:moveTo>
                <a:lnTo>
                  <a:pt x="16835464" y="0"/>
                </a:lnTo>
                <a:lnTo>
                  <a:pt x="16835464" y="16835464"/>
                </a:lnTo>
                <a:lnTo>
                  <a:pt x="0" y="16835464"/>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5" name="Google Shape;375;g33b6b6832ee_0_404"/>
          <p:cNvSpPr txBox="1"/>
          <p:nvPr/>
        </p:nvSpPr>
        <p:spPr>
          <a:xfrm>
            <a:off x="371347" y="167975"/>
            <a:ext cx="12190200" cy="492600"/>
          </a:xfrm>
          <a:prstGeom prst="rect">
            <a:avLst/>
          </a:prstGeom>
          <a:noFill/>
          <a:ln>
            <a:noFill/>
          </a:ln>
        </p:spPr>
        <p:txBody>
          <a:bodyPr anchorCtr="0" anchor="t" bIns="0" lIns="0" spcFirstLastPara="1" rIns="0" wrap="square" tIns="0">
            <a:spAutoFit/>
          </a:bodyPr>
          <a:lstStyle/>
          <a:p>
            <a:pPr indent="0" lvl="0" marL="0" marR="0" rtl="0" algn="l">
              <a:lnSpc>
                <a:spcPct val="217960"/>
              </a:lnSpc>
              <a:spcBef>
                <a:spcPts val="0"/>
              </a:spcBef>
              <a:spcAft>
                <a:spcPts val="0"/>
              </a:spcAft>
              <a:buClr>
                <a:srgbClr val="000000"/>
              </a:buClr>
              <a:buSzPts val="3200"/>
              <a:buFont typeface="Arial"/>
              <a:buNone/>
            </a:pPr>
            <a:r>
              <a:rPr b="1" i="0" lang="en-US" sz="3200" u="none" cap="none" strike="noStrike">
                <a:solidFill>
                  <a:srgbClr val="05066D"/>
                </a:solidFill>
                <a:latin typeface="Poppins Black"/>
                <a:ea typeface="Poppins Black"/>
                <a:cs typeface="Poppins Black"/>
                <a:sym typeface="Poppins Black"/>
              </a:rPr>
              <a:t>Environment-Aware Radio Signal Map by Ray Tracing </a:t>
            </a:r>
            <a:endParaRPr b="1" i="0" sz="3200" u="none" cap="none" strike="noStrike">
              <a:solidFill>
                <a:srgbClr val="05066D"/>
              </a:solidFill>
              <a:latin typeface="Poppins Black"/>
              <a:ea typeface="Poppins Black"/>
              <a:cs typeface="Poppins Black"/>
              <a:sym typeface="Poppins Black"/>
            </a:endParaRPr>
          </a:p>
        </p:txBody>
      </p:sp>
      <p:grpSp>
        <p:nvGrpSpPr>
          <p:cNvPr id="376" name="Google Shape;376;g33b6b6832ee_0_404"/>
          <p:cNvGrpSpPr/>
          <p:nvPr/>
        </p:nvGrpSpPr>
        <p:grpSpPr>
          <a:xfrm>
            <a:off x="1550154" y="1614030"/>
            <a:ext cx="3021670" cy="4279018"/>
            <a:chOff x="1320698" y="1503485"/>
            <a:chExt cx="5428800" cy="7687780"/>
          </a:xfrm>
        </p:grpSpPr>
        <p:sp>
          <p:nvSpPr>
            <p:cNvPr id="377" name="Google Shape;377;g33b6b6832ee_0_404"/>
            <p:cNvSpPr/>
            <p:nvPr/>
          </p:nvSpPr>
          <p:spPr>
            <a:xfrm>
              <a:off x="1320698" y="1503485"/>
              <a:ext cx="5428800" cy="7164000"/>
            </a:xfrm>
            <a:prstGeom prst="roundRect">
              <a:avLst>
                <a:gd fmla="val 4954" name="adj"/>
              </a:avLst>
            </a:prstGeom>
            <a:blipFill rotWithShape="1">
              <a:blip r:embed="rId4">
                <a:alphaModFix/>
              </a:blip>
              <a:stretch>
                <a:fillRect b="0" l="-5989" r="-21989" t="0"/>
              </a:stretch>
            </a:blip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78" name="Google Shape;378;g33b6b6832ee_0_404"/>
            <p:cNvSpPr/>
            <p:nvPr/>
          </p:nvSpPr>
          <p:spPr>
            <a:xfrm>
              <a:off x="1397100" y="8654450"/>
              <a:ext cx="5275995" cy="536815"/>
            </a:xfrm>
            <a:custGeom>
              <a:rect b="b" l="l" r="r" t="t"/>
              <a:pathLst>
                <a:path extrusionOk="0" h="536815" w="5275995">
                  <a:moveTo>
                    <a:pt x="0" y="0"/>
                  </a:moveTo>
                  <a:lnTo>
                    <a:pt x="5275995" y="0"/>
                  </a:lnTo>
                  <a:lnTo>
                    <a:pt x="5275995" y="536815"/>
                  </a:lnTo>
                  <a:lnTo>
                    <a:pt x="0" y="536815"/>
                  </a:lnTo>
                  <a:lnTo>
                    <a:pt x="0" y="0"/>
                  </a:lnTo>
                  <a:close/>
                </a:path>
              </a:pathLst>
            </a:custGeom>
            <a:blipFill rotWithShape="1">
              <a:blip r:embed="rId5">
                <a:alphaModFix/>
              </a:blip>
              <a:stretch>
                <a:fillRect b="0" l="0" r="0" t="-94088"/>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379" name="Google Shape;379;g33b6b6832ee_0_404"/>
          <p:cNvSpPr/>
          <p:nvPr/>
        </p:nvSpPr>
        <p:spPr>
          <a:xfrm>
            <a:off x="10429767" y="5759753"/>
            <a:ext cx="3528872" cy="3528872"/>
          </a:xfrm>
          <a:custGeom>
            <a:rect b="b" l="l" r="r" t="t"/>
            <a:pathLst>
              <a:path extrusionOk="0" h="5286700" w="5286700">
                <a:moveTo>
                  <a:pt x="0" y="0"/>
                </a:moveTo>
                <a:lnTo>
                  <a:pt x="5286700" y="0"/>
                </a:lnTo>
                <a:lnTo>
                  <a:pt x="5286700" y="5286700"/>
                </a:lnTo>
                <a:lnTo>
                  <a:pt x="0" y="52867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aphicFrame>
        <p:nvGraphicFramePr>
          <p:cNvPr id="380" name="Google Shape;380;g33b6b6832ee_0_404"/>
          <p:cNvGraphicFramePr/>
          <p:nvPr/>
        </p:nvGraphicFramePr>
        <p:xfrm>
          <a:off x="5181600" y="2357539"/>
          <a:ext cx="3000000" cy="3000000"/>
        </p:xfrm>
        <a:graphic>
          <a:graphicData uri="http://schemas.openxmlformats.org/drawingml/2006/table">
            <a:tbl>
              <a:tblPr bandRow="1" firstRow="1">
                <a:noFill/>
                <a:tableStyleId>{4AE093CD-141E-4200-90C1-8C50DB78D9A4}</a:tableStyleId>
              </a:tblPr>
              <a:tblGrid>
                <a:gridCol w="1251850"/>
                <a:gridCol w="2253350"/>
              </a:tblGrid>
              <a:tr h="50207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Microsoft JhengHei"/>
                          <a:ea typeface="Microsoft JhengHei"/>
                          <a:cs typeface="Microsoft JhengHei"/>
                          <a:sym typeface="Microsoft JhengHei"/>
                        </a:rPr>
                        <a:t>Parameters</a:t>
                      </a:r>
                      <a:endParaRPr b="1" sz="1300" u="none" cap="none" strike="noStrike">
                        <a:solidFill>
                          <a:schemeClr val="dk1"/>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Microsoft JhengHei"/>
                          <a:ea typeface="Microsoft JhengHei"/>
                          <a:cs typeface="Microsoft JhengHei"/>
                          <a:sym typeface="Microsoft JhengHei"/>
                        </a:rPr>
                        <a:t>Description</a:t>
                      </a:r>
                      <a:endParaRPr b="1" sz="1300" u="none" cap="none" strike="noStrike">
                        <a:solidFill>
                          <a:schemeClr val="dk1"/>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5020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UAV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(0, 0, 100)</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20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Carrier Frequency</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2.65 GHz (4GLTE band 7)</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50207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User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sng" cap="none" strike="noStrike">
                          <a:solidFill>
                            <a:srgbClr val="05066D"/>
                          </a:solidFill>
                          <a:latin typeface="Microsoft JhengHei"/>
                          <a:ea typeface="Microsoft JhengHei"/>
                          <a:cs typeface="Microsoft JhengHei"/>
                          <a:sym typeface="Microsoft JhengHei"/>
                        </a:rPr>
                        <a:t>Random</a:t>
                      </a:r>
                      <a:endParaRPr b="1" sz="1300" u="sng" cap="none" strike="noStrike">
                        <a:solidFill>
                          <a:srgbClr val="05066D"/>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381" name="Google Shape;381;g33b6b6832ee_0_404"/>
          <p:cNvSpPr/>
          <p:nvPr/>
        </p:nvSpPr>
        <p:spPr>
          <a:xfrm>
            <a:off x="7316691" y="4481832"/>
            <a:ext cx="355500" cy="3192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2" name="Google Shape;382;g33b6b6832ee_0_404"/>
          <p:cNvSpPr/>
          <p:nvPr/>
        </p:nvSpPr>
        <p:spPr>
          <a:xfrm>
            <a:off x="6190623" y="4938524"/>
            <a:ext cx="2509500" cy="3489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Randomly Sample 10,000 Data Points</a:t>
            </a:r>
            <a:endParaRPr b="1" i="0" sz="1900" u="none" cap="none" strike="noStrike">
              <a:solidFill>
                <a:srgbClr val="05066D"/>
              </a:solidFill>
              <a:latin typeface="Microsoft JhengHei"/>
              <a:ea typeface="Microsoft JhengHei"/>
              <a:cs typeface="Microsoft JhengHei"/>
              <a:sym typeface="Microsoft JhengHei"/>
            </a:endParaRPr>
          </a:p>
        </p:txBody>
      </p:sp>
      <p:sp>
        <p:nvSpPr>
          <p:cNvPr id="383" name="Google Shape;383;g33b6b6832ee_0_404"/>
          <p:cNvSpPr/>
          <p:nvPr/>
        </p:nvSpPr>
        <p:spPr>
          <a:xfrm rot="-5400000">
            <a:off x="8783521" y="4949987"/>
            <a:ext cx="355500" cy="3192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384" name="Google Shape;384;g33b6b6832ee_0_404"/>
          <p:cNvGrpSpPr/>
          <p:nvPr/>
        </p:nvGrpSpPr>
        <p:grpSpPr>
          <a:xfrm>
            <a:off x="9464485" y="2772260"/>
            <a:ext cx="2282312" cy="2829577"/>
            <a:chOff x="13993870" y="3374104"/>
            <a:chExt cx="2895600" cy="3921797"/>
          </a:xfrm>
        </p:grpSpPr>
        <p:sp>
          <p:nvSpPr>
            <p:cNvPr id="385" name="Google Shape;385;g33b6b6832ee_0_404"/>
            <p:cNvSpPr/>
            <p:nvPr/>
          </p:nvSpPr>
          <p:spPr>
            <a:xfrm>
              <a:off x="13993870" y="3638301"/>
              <a:ext cx="2895600" cy="3657600"/>
            </a:xfrm>
            <a:prstGeom prst="roundRect">
              <a:avLst>
                <a:gd fmla="val 16667" name="adj"/>
              </a:avLst>
            </a:prstGeom>
            <a:noFill/>
            <a:ln cap="flat" cmpd="sng" w="57150">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6" name="Google Shape;386;g33b6b6832ee_0_404"/>
            <p:cNvSpPr/>
            <p:nvPr/>
          </p:nvSpPr>
          <p:spPr>
            <a:xfrm>
              <a:off x="14764345" y="3374104"/>
              <a:ext cx="1458600" cy="523200"/>
            </a:xfrm>
            <a:prstGeom prst="rect">
              <a:avLst/>
            </a:prstGeom>
            <a:solidFill>
              <a:schemeClr val="lt1"/>
            </a:solid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900"/>
                <a:buFont typeface="Arial"/>
                <a:buNone/>
              </a:pPr>
              <a:r>
                <a:rPr b="1" i="0" lang="en-US" sz="1600" u="none" cap="none" strike="noStrike">
                  <a:solidFill>
                    <a:srgbClr val="05066D"/>
                  </a:solidFill>
                  <a:latin typeface="Microsoft JhengHei"/>
                  <a:ea typeface="Microsoft JhengHei"/>
                  <a:cs typeface="Microsoft JhengHei"/>
                  <a:sym typeface="Microsoft JhengHei"/>
                </a:rPr>
                <a:t>Record</a:t>
              </a:r>
              <a:endParaRPr b="1" i="0" sz="1600" u="none" cap="none" strike="noStrike">
                <a:solidFill>
                  <a:srgbClr val="05066D"/>
                </a:solidFill>
                <a:latin typeface="Microsoft JhengHei"/>
                <a:ea typeface="Microsoft JhengHei"/>
                <a:cs typeface="Microsoft JhengHei"/>
                <a:sym typeface="Microsoft JhengHei"/>
              </a:endParaRPr>
            </a:p>
          </p:txBody>
        </p:sp>
      </p:grpSp>
      <p:sp>
        <p:nvSpPr>
          <p:cNvPr id="387" name="Google Shape;387;g33b6b6832ee_0_404"/>
          <p:cNvSpPr/>
          <p:nvPr/>
        </p:nvSpPr>
        <p:spPr>
          <a:xfrm>
            <a:off x="9575000" y="3293600"/>
            <a:ext cx="1806300" cy="3489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User Location</a:t>
            </a:r>
            <a:endParaRPr b="1" i="0" sz="1900" u="none" cap="none" strike="noStrike">
              <a:solidFill>
                <a:srgbClr val="05066D"/>
              </a:solidFill>
              <a:latin typeface="Microsoft JhengHei"/>
              <a:ea typeface="Microsoft JhengHei"/>
              <a:cs typeface="Microsoft JhengHei"/>
              <a:sym typeface="Microsoft JhengHei"/>
            </a:endParaRPr>
          </a:p>
        </p:txBody>
      </p:sp>
      <p:sp>
        <p:nvSpPr>
          <p:cNvPr id="388" name="Google Shape;388;g33b6b6832ee_0_404"/>
          <p:cNvSpPr/>
          <p:nvPr/>
        </p:nvSpPr>
        <p:spPr>
          <a:xfrm>
            <a:off x="9575000" y="3726617"/>
            <a:ext cx="1806300" cy="6360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Distance (UAV-User)</a:t>
            </a:r>
            <a:endParaRPr b="1" i="0" sz="1900" u="none" cap="none" strike="noStrike">
              <a:solidFill>
                <a:srgbClr val="05066D"/>
              </a:solidFill>
              <a:latin typeface="Microsoft JhengHei"/>
              <a:ea typeface="Microsoft JhengHei"/>
              <a:cs typeface="Microsoft JhengHei"/>
              <a:sym typeface="Microsoft JhengHei"/>
            </a:endParaRPr>
          </a:p>
        </p:txBody>
      </p:sp>
      <p:sp>
        <p:nvSpPr>
          <p:cNvPr id="389" name="Google Shape;389;g33b6b6832ee_0_404"/>
          <p:cNvSpPr/>
          <p:nvPr/>
        </p:nvSpPr>
        <p:spPr>
          <a:xfrm>
            <a:off x="9553481" y="4453245"/>
            <a:ext cx="1559400" cy="3489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LoS / NLoS</a:t>
            </a:r>
            <a:endParaRPr b="1" i="0" sz="1900" u="none" cap="none" strike="noStrike">
              <a:solidFill>
                <a:srgbClr val="05066D"/>
              </a:solidFill>
              <a:latin typeface="Microsoft JhengHei"/>
              <a:ea typeface="Microsoft JhengHei"/>
              <a:cs typeface="Microsoft JhengHei"/>
              <a:sym typeface="Microsoft JhengHei"/>
            </a:endParaRPr>
          </a:p>
        </p:txBody>
      </p:sp>
      <p:sp>
        <p:nvSpPr>
          <p:cNvPr id="390" name="Google Shape;390;g33b6b6832ee_0_404"/>
          <p:cNvSpPr/>
          <p:nvPr/>
        </p:nvSpPr>
        <p:spPr>
          <a:xfrm>
            <a:off x="9575000" y="4902239"/>
            <a:ext cx="2058900" cy="6360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User</a:t>
            </a:r>
            <a:r>
              <a:rPr b="1" baseline="30000" i="0" lang="en-US" sz="1900" u="none" cap="none" strike="noStrike">
                <a:solidFill>
                  <a:srgbClr val="05066D"/>
                </a:solidFill>
                <a:latin typeface="Microsoft JhengHei"/>
                <a:ea typeface="Microsoft JhengHei"/>
                <a:cs typeface="Microsoft JhengHei"/>
                <a:sym typeface="Microsoft JhengHei"/>
              </a:rPr>
              <a:t>’</a:t>
            </a:r>
            <a:r>
              <a:rPr b="1" i="0" lang="en-US" sz="1900" u="none" cap="none" strike="noStrike">
                <a:solidFill>
                  <a:srgbClr val="05066D"/>
                </a:solidFill>
                <a:latin typeface="Microsoft JhengHei"/>
                <a:ea typeface="Microsoft JhengHei"/>
                <a:cs typeface="Microsoft JhengHei"/>
                <a:sym typeface="Microsoft JhengHei"/>
              </a:rPr>
              <a:t>s Received Power</a:t>
            </a:r>
            <a:endParaRPr b="1" i="0" sz="1900" u="none" cap="none" strike="noStrike">
              <a:solidFill>
                <a:srgbClr val="05066D"/>
              </a:solidFill>
              <a:latin typeface="Microsoft JhengHei"/>
              <a:ea typeface="Microsoft JhengHei"/>
              <a:cs typeface="Microsoft JhengHei"/>
              <a:sym typeface="Microsoft JhengHei"/>
            </a:endParaRPr>
          </a:p>
        </p:txBody>
      </p:sp>
      <p:sp>
        <p:nvSpPr>
          <p:cNvPr id="391" name="Google Shape;391;g33b6b6832ee_0_404"/>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2" name="Google Shape;392;g33b6b6832ee_0_404"/>
          <p:cNvSpPr/>
          <p:nvPr/>
        </p:nvSpPr>
        <p:spPr>
          <a:xfrm>
            <a:off x="5007092" y="2000199"/>
            <a:ext cx="5634900" cy="2667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Poppins Black"/>
                <a:ea typeface="Poppins Black"/>
                <a:cs typeface="Poppins Black"/>
                <a:sym typeface="Poppins Black"/>
              </a:rPr>
              <a:t>Wireless communication parameter setting</a:t>
            </a:r>
            <a:endParaRPr b="1" i="0" sz="1300" u="none" cap="none" strike="noStrike">
              <a:solidFill>
                <a:schemeClr val="dk1"/>
              </a:solidFill>
              <a:latin typeface="Poppins Black"/>
              <a:ea typeface="Poppins Black"/>
              <a:cs typeface="Poppins Black"/>
              <a:sym typeface="Poppins Black"/>
            </a:endParaRPr>
          </a:p>
        </p:txBody>
      </p:sp>
      <p:sp>
        <p:nvSpPr>
          <p:cNvPr id="393" name="Google Shape;393;g33b6b6832ee_0_404"/>
          <p:cNvSpPr txBox="1"/>
          <p:nvPr/>
        </p:nvSpPr>
        <p:spPr>
          <a:xfrm>
            <a:off x="1375841" y="5759754"/>
            <a:ext cx="4030500" cy="4617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DFKai-SB"/>
                <a:ea typeface="DFKai-SB"/>
                <a:cs typeface="DFKai-SB"/>
                <a:sym typeface="DFKai-SB"/>
              </a:rPr>
              <a:t>▲ </a:t>
            </a:r>
            <a:r>
              <a:rPr b="0" i="0" lang="en-US" sz="1300" u="none" cap="none" strike="noStrike">
                <a:solidFill>
                  <a:schemeClr val="dk1"/>
                </a:solidFill>
                <a:latin typeface="Microsoft JhengHei"/>
                <a:ea typeface="Microsoft JhengHei"/>
                <a:cs typeface="Microsoft JhengHei"/>
                <a:sym typeface="Microsoft JhengHei"/>
              </a:rPr>
              <a:t>Wireless Communications’ Simulation Parameters based on UAV and User Locations</a:t>
            </a:r>
            <a:endParaRPr b="0" i="0" sz="1300" u="none" cap="none" strike="noStrike">
              <a:solidFill>
                <a:schemeClr val="dk1"/>
              </a:solidFill>
              <a:latin typeface="Microsoft JhengHei"/>
              <a:ea typeface="Microsoft JhengHei"/>
              <a:cs typeface="Microsoft JhengHei"/>
              <a:sym typeface="Microsoft JhengHei"/>
            </a:endParaRPr>
          </a:p>
        </p:txBody>
      </p:sp>
      <p:sp>
        <p:nvSpPr>
          <p:cNvPr id="394" name="Google Shape;394;g33b6b6832ee_0_404"/>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398" name="Shape 398"/>
        <p:cNvGrpSpPr/>
        <p:nvPr/>
      </p:nvGrpSpPr>
      <p:grpSpPr>
        <a:xfrm>
          <a:off x="0" y="0"/>
          <a:ext cx="0" cy="0"/>
          <a:chOff x="0" y="0"/>
          <a:chExt cx="0" cy="0"/>
        </a:xfrm>
      </p:grpSpPr>
      <p:sp>
        <p:nvSpPr>
          <p:cNvPr id="399" name="Google Shape;399;g33b6b6832ee_0_458"/>
          <p:cNvSpPr/>
          <p:nvPr/>
        </p:nvSpPr>
        <p:spPr>
          <a:xfrm>
            <a:off x="-5874689" y="-3785113"/>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0" name="Google Shape;400;g33b6b6832ee_0_458"/>
          <p:cNvSpPr/>
          <p:nvPr/>
        </p:nvSpPr>
        <p:spPr>
          <a:xfrm>
            <a:off x="10109200" y="3733800"/>
            <a:ext cx="6735027" cy="6735027"/>
          </a:xfrm>
          <a:custGeom>
            <a:rect b="b" l="l" r="r" t="t"/>
            <a:pathLst>
              <a:path extrusionOk="0" h="10089928" w="10089928">
                <a:moveTo>
                  <a:pt x="0" y="0"/>
                </a:moveTo>
                <a:lnTo>
                  <a:pt x="10089929" y="0"/>
                </a:lnTo>
                <a:lnTo>
                  <a:pt x="10089929" y="10089928"/>
                </a:lnTo>
                <a:lnTo>
                  <a:pt x="0" y="1008992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1" name="Google Shape;401;g33b6b6832ee_0_458"/>
          <p:cNvSpPr txBox="1"/>
          <p:nvPr/>
        </p:nvSpPr>
        <p:spPr>
          <a:xfrm>
            <a:off x="631203" y="130541"/>
            <a:ext cx="109221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Classify Radio Signal Strength to Signal Quality Opinion </a:t>
            </a:r>
            <a:endParaRPr b="1" i="0" sz="2900" u="none" cap="none" strike="noStrike">
              <a:solidFill>
                <a:srgbClr val="05066D"/>
              </a:solidFill>
              <a:latin typeface="Poppins Black"/>
              <a:ea typeface="Poppins Black"/>
              <a:cs typeface="Poppins Black"/>
              <a:sym typeface="Poppins Black"/>
            </a:endParaRPr>
          </a:p>
        </p:txBody>
      </p:sp>
      <p:sp>
        <p:nvSpPr>
          <p:cNvPr id="402" name="Google Shape;402;g33b6b6832ee_0_458"/>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aphicFrame>
        <p:nvGraphicFramePr>
          <p:cNvPr id="403" name="Google Shape;403;g33b6b6832ee_0_458"/>
          <p:cNvGraphicFramePr/>
          <p:nvPr/>
        </p:nvGraphicFramePr>
        <p:xfrm>
          <a:off x="2151948" y="2209800"/>
          <a:ext cx="3000000" cy="3000000"/>
        </p:xfrm>
        <a:graphic>
          <a:graphicData uri="http://schemas.openxmlformats.org/drawingml/2006/table">
            <a:tbl>
              <a:tblPr bandRow="1" firstCol="1" firstRow="1">
                <a:noFill/>
                <a:tableStyleId>{4AE093CD-141E-4200-90C1-8C50DB78D9A4}</a:tableStyleId>
              </a:tblPr>
              <a:tblGrid>
                <a:gridCol w="1424675"/>
                <a:gridCol w="390775"/>
                <a:gridCol w="393175"/>
                <a:gridCol w="407525"/>
                <a:gridCol w="707125"/>
                <a:gridCol w="730150"/>
                <a:gridCol w="398025"/>
                <a:gridCol w="730150"/>
                <a:gridCol w="846500"/>
                <a:gridCol w="747125"/>
                <a:gridCol w="1240425"/>
                <a:gridCol w="1147425"/>
              </a:tblGrid>
              <a:tr h="504500">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Base_station_ID</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Tx_x</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Tx_z</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Rx_x</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Rx_z</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Distance</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Frequency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LOS_Flag</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Transmit power (dBm)</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Received power (dBm)</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504500">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Base_Station_UAV</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100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-183.333</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7.265218</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1.5</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208.2448</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2.65E+09</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-87.2452</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r>
            </a:tbl>
          </a:graphicData>
        </a:graphic>
      </p:graphicFrame>
      <p:graphicFrame>
        <p:nvGraphicFramePr>
          <p:cNvPr id="404" name="Google Shape;404;g33b6b6832ee_0_458"/>
          <p:cNvGraphicFramePr/>
          <p:nvPr/>
        </p:nvGraphicFramePr>
        <p:xfrm>
          <a:off x="3111879" y="4273376"/>
          <a:ext cx="3000000" cy="3000000"/>
        </p:xfrm>
        <a:graphic>
          <a:graphicData uri="http://schemas.openxmlformats.org/drawingml/2006/table">
            <a:tbl>
              <a:tblPr bandRow="1" firstCol="1" firstRow="1">
                <a:noFill/>
                <a:tableStyleId>{4AE093CD-141E-4200-90C1-8C50DB78D9A4}</a:tableStyleId>
              </a:tblPr>
              <a:tblGrid>
                <a:gridCol w="922225"/>
                <a:gridCol w="1959400"/>
                <a:gridCol w="2328750"/>
              </a:tblGrid>
              <a:tr h="192700">
                <a:tc>
                  <a:txBody>
                    <a:bodyPr/>
                    <a:lstStyle/>
                    <a:p>
                      <a:pPr indent="0" lvl="0" marL="0" marR="0" rtl="0" algn="ctr">
                        <a:lnSpc>
                          <a:spcPct val="115000"/>
                        </a:lnSpc>
                        <a:spcBef>
                          <a:spcPts val="0"/>
                        </a:spcBef>
                        <a:spcAft>
                          <a:spcPts val="0"/>
                        </a:spcAft>
                        <a:buClr>
                          <a:srgbClr val="000000"/>
                        </a:buClr>
                        <a:buSzPts val="1600"/>
                        <a:buFont typeface="Arial"/>
                        <a:buNone/>
                      </a:pPr>
                      <a:r>
                        <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Path Loss</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rgbClr val="FF0000"/>
                          </a:solidFill>
                          <a:latin typeface="Microsoft JhengHei"/>
                          <a:ea typeface="Microsoft JhengHei"/>
                          <a:cs typeface="Microsoft JhengHei"/>
                          <a:sym typeface="Microsoft JhengHei"/>
                        </a:rPr>
                        <a:t>Signal quality opinion </a:t>
                      </a:r>
                      <a:endParaRPr sz="1600" u="none" cap="none" strike="noStrike">
                        <a:solidFill>
                          <a:srgbClr val="FF0000"/>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221450">
                <a:tc rowSpan="6">
                  <a:txBody>
                    <a:bodyPr/>
                    <a:lstStyle/>
                    <a:p>
                      <a:pPr indent="0" lvl="0" marL="0" marR="0" rtl="0" algn="ctr">
                        <a:lnSpc>
                          <a:spcPct val="115000"/>
                        </a:lnSpc>
                        <a:spcBef>
                          <a:spcPts val="0"/>
                        </a:spcBef>
                        <a:spcAft>
                          <a:spcPts val="0"/>
                        </a:spcAft>
                        <a:buClr>
                          <a:srgbClr val="000000"/>
                        </a:buClr>
                        <a:buSzPts val="1600"/>
                        <a:buFont typeface="Arial"/>
                        <a:buNone/>
                      </a:pPr>
                      <a:r>
                        <a:rPr lang="en-US" sz="1100" u="none" cap="none" strike="noStrike">
                          <a:solidFill>
                            <a:schemeClr val="dk1"/>
                          </a:solidFill>
                          <a:latin typeface="Microsoft JhengHei"/>
                          <a:ea typeface="Microsoft JhengHei"/>
                          <a:cs typeface="Microsoft JhengHei"/>
                          <a:sym typeface="Microsoft JhengHei"/>
                        </a:rPr>
                        <a:t>Signal Quality Classification</a:t>
                      </a:r>
                      <a:endParaRPr sz="11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2D59B"/>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PL ≦ 88</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Very strong</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r h="221450">
                <a:tc vMerge="1"/>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89 ≦ PL ≦ 92</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Strong</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r h="221450">
                <a:tc vMerge="1"/>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93 ≦ PL ≦ 96</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Fair</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r h="221450">
                <a:tc vMerge="1"/>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97 ≦ PL ≦ 100</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Weak</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r h="221450">
                <a:tc vMerge="1"/>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101 ≦ PL</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Very weak</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r h="452575">
                <a:tc vMerge="1"/>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No signal Received</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chemeClr val="dk1"/>
                          </a:solidFill>
                          <a:latin typeface="Microsoft JhengHei"/>
                          <a:ea typeface="Microsoft JhengHei"/>
                          <a:cs typeface="Microsoft JhengHei"/>
                          <a:sym typeface="Microsoft JhengHei"/>
                        </a:rPr>
                        <a:t>No signal Received</a:t>
                      </a:r>
                      <a:endParaRPr sz="1600" u="none" cap="none" strike="noStrike">
                        <a:solidFill>
                          <a:schemeClr val="dk1"/>
                        </a:solidFill>
                        <a:latin typeface="Microsoft JhengHei"/>
                        <a:ea typeface="Microsoft JhengHei"/>
                        <a:cs typeface="Microsoft JhengHei"/>
                        <a:sym typeface="Microsoft JhengHei"/>
                      </a:endParaRPr>
                    </a:p>
                  </a:txBody>
                  <a:tcPr marT="0" marB="0" marR="45725" marL="45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AF1DD"/>
                    </a:solidFill>
                  </a:tcPr>
                </a:tc>
              </a:tr>
            </a:tbl>
          </a:graphicData>
        </a:graphic>
      </p:graphicFrame>
      <p:sp>
        <p:nvSpPr>
          <p:cNvPr id="405" name="Google Shape;405;g33b6b6832ee_0_458"/>
          <p:cNvSpPr txBox="1"/>
          <p:nvPr/>
        </p:nvSpPr>
        <p:spPr>
          <a:xfrm>
            <a:off x="1569536" y="1091182"/>
            <a:ext cx="5817300" cy="323100"/>
          </a:xfrm>
          <a:prstGeom prst="rect">
            <a:avLst/>
          </a:prstGeom>
          <a:noFill/>
          <a:ln>
            <a:noFill/>
          </a:ln>
        </p:spPr>
        <p:txBody>
          <a:bodyPr anchorCtr="0" anchor="t" bIns="0" lIns="0" spcFirstLastPara="1" rIns="0" wrap="square" tIns="0">
            <a:spAutoFit/>
          </a:bodyPr>
          <a:lstStyle/>
          <a:p>
            <a:pPr indent="0" lvl="0" marL="0" marR="0" rtl="0" algn="l">
              <a:lnSpc>
                <a:spcPct val="340562"/>
              </a:lnSpc>
              <a:spcBef>
                <a:spcPts val="0"/>
              </a:spcBef>
              <a:spcAft>
                <a:spcPts val="0"/>
              </a:spcAft>
              <a:buClr>
                <a:srgbClr val="000000"/>
              </a:buClr>
              <a:buSzPts val="2100"/>
              <a:buFont typeface="Arial"/>
              <a:buNone/>
            </a:pPr>
            <a:r>
              <a:rPr b="1" i="0" lang="en-US" sz="2100" u="none" cap="none" strike="noStrike">
                <a:solidFill>
                  <a:srgbClr val="05066D"/>
                </a:solidFill>
                <a:latin typeface="Poppins Black"/>
                <a:ea typeface="Poppins Black"/>
                <a:cs typeface="Poppins Black"/>
                <a:sym typeface="Poppins Black"/>
              </a:rPr>
              <a:t>Original Data</a:t>
            </a:r>
            <a:endParaRPr b="1" i="0" sz="2100" u="none" cap="none" strike="noStrike">
              <a:solidFill>
                <a:srgbClr val="05066D"/>
              </a:solidFill>
              <a:latin typeface="Poppins Black"/>
              <a:ea typeface="Poppins Black"/>
              <a:cs typeface="Poppins Black"/>
              <a:sym typeface="Poppins Black"/>
            </a:endParaRPr>
          </a:p>
        </p:txBody>
      </p:sp>
      <p:sp>
        <p:nvSpPr>
          <p:cNvPr id="406" name="Google Shape;406;g33b6b6832ee_0_458"/>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407" name="Google Shape;407;g33b6b6832ee_0_458"/>
          <p:cNvSpPr/>
          <p:nvPr/>
        </p:nvSpPr>
        <p:spPr>
          <a:xfrm>
            <a:off x="8898022" y="2010611"/>
            <a:ext cx="2655300" cy="14118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408" name="Google Shape;408;g33b6b6832ee_0_458"/>
          <p:cNvSpPr/>
          <p:nvPr/>
        </p:nvSpPr>
        <p:spPr>
          <a:xfrm rot="2185012">
            <a:off x="8308447" y="3313926"/>
            <a:ext cx="470475" cy="942208"/>
          </a:xfrm>
          <a:prstGeom prst="downArrow">
            <a:avLst>
              <a:gd fmla="val 50000" name="adj1"/>
              <a:gd fmla="val 50000" name="adj2"/>
            </a:avLst>
          </a:prstGeom>
          <a:solidFill>
            <a:srgbClr val="FF0000"/>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3b6b6832ee_0_500"/>
          <p:cNvSpPr/>
          <p:nvPr/>
        </p:nvSpPr>
        <p:spPr>
          <a:xfrm>
            <a:off x="10109200" y="3733800"/>
            <a:ext cx="6735027" cy="6735027"/>
          </a:xfrm>
          <a:custGeom>
            <a:rect b="b" l="l" r="r" t="t"/>
            <a:pathLst>
              <a:path extrusionOk="0" h="10089928" w="10089928">
                <a:moveTo>
                  <a:pt x="0" y="0"/>
                </a:moveTo>
                <a:lnTo>
                  <a:pt x="10089929" y="0"/>
                </a:lnTo>
                <a:lnTo>
                  <a:pt x="10089929" y="10089928"/>
                </a:lnTo>
                <a:lnTo>
                  <a:pt x="0" y="1008992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14" name="Google Shape;414;g33b6b6832ee_0_500"/>
          <p:cNvSpPr txBox="1"/>
          <p:nvPr/>
        </p:nvSpPr>
        <p:spPr>
          <a:xfrm>
            <a:off x="631203" y="130541"/>
            <a:ext cx="109221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Transfer Ray Tracing Signal to Q&amp;A Syntax</a:t>
            </a:r>
            <a:endParaRPr b="1" i="0" sz="2900" u="none" cap="none" strike="noStrike">
              <a:solidFill>
                <a:srgbClr val="05066D"/>
              </a:solidFill>
              <a:latin typeface="Poppins Black"/>
              <a:ea typeface="Poppins Black"/>
              <a:cs typeface="Poppins Black"/>
              <a:sym typeface="Poppins Black"/>
            </a:endParaRPr>
          </a:p>
        </p:txBody>
      </p:sp>
      <p:sp>
        <p:nvSpPr>
          <p:cNvPr id="415" name="Google Shape;415;g33b6b6832ee_0_500"/>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aphicFrame>
        <p:nvGraphicFramePr>
          <p:cNvPr id="416" name="Google Shape;416;g33b6b6832ee_0_500"/>
          <p:cNvGraphicFramePr/>
          <p:nvPr/>
        </p:nvGraphicFramePr>
        <p:xfrm>
          <a:off x="1921235" y="4483097"/>
          <a:ext cx="3000000" cy="3000000"/>
        </p:xfrm>
        <a:graphic>
          <a:graphicData uri="http://schemas.openxmlformats.org/drawingml/2006/table">
            <a:tbl>
              <a:tblPr bandRow="1" firstCol="1" firstRow="1">
                <a:noFill/>
                <a:tableStyleId>{4AE093CD-141E-4200-90C1-8C50DB78D9A4}</a:tableStyleId>
              </a:tblPr>
              <a:tblGrid>
                <a:gridCol w="5915325"/>
                <a:gridCol w="1715400"/>
              </a:tblGrid>
              <a:tr h="572625">
                <a:tc>
                  <a:txBody>
                    <a:bodyPr/>
                    <a:lstStyle/>
                    <a:p>
                      <a:pPr indent="0" lvl="0" marL="0" marR="0" rtl="0" algn="l">
                        <a:lnSpc>
                          <a:spcPct val="115000"/>
                        </a:lnSpc>
                        <a:spcBef>
                          <a:spcPts val="0"/>
                        </a:spcBef>
                        <a:spcAft>
                          <a:spcPts val="0"/>
                        </a:spcAft>
                        <a:buClr>
                          <a:srgbClr val="000000"/>
                        </a:buClr>
                        <a:buSzPts val="1600"/>
                        <a:buFont typeface="Arial"/>
                        <a:buNone/>
                      </a:pPr>
                      <a:r>
                        <a:rPr lang="en-US" sz="1600" u="none" cap="none" strike="noStrike">
                          <a:solidFill>
                            <a:srgbClr val="000000"/>
                          </a:solidFill>
                          <a:latin typeface="Microsoft JhengHei"/>
                          <a:ea typeface="Microsoft JhengHei"/>
                          <a:cs typeface="Microsoft JhengHei"/>
                          <a:sym typeface="Microsoft JhengHei"/>
                        </a:rPr>
                        <a:t>Question (Input)</a:t>
                      </a:r>
                      <a:endParaRPr sz="1600" u="none" cap="none" strike="noStrike">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lang="en-US" sz="1600" u="none" cap="none" strike="noStrike">
                          <a:solidFill>
                            <a:srgbClr val="000000"/>
                          </a:solidFill>
                          <a:latin typeface="Microsoft JhengHei"/>
                          <a:ea typeface="Microsoft JhengHei"/>
                          <a:cs typeface="Microsoft JhengHei"/>
                          <a:sym typeface="Microsoft JhengHei"/>
                        </a:rPr>
                        <a:t>Answer (Output)</a:t>
                      </a:r>
                      <a:endParaRPr sz="1600" u="none" cap="none" strike="noStrike">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1043200">
                <a:tc>
                  <a:txBody>
                    <a:bodyPr/>
                    <a:lstStyle/>
                    <a:p>
                      <a:pPr indent="0" lvl="0" marL="63500" marR="0" rtl="0" algn="l">
                        <a:lnSpc>
                          <a:spcPct val="115000"/>
                        </a:lnSpc>
                        <a:spcBef>
                          <a:spcPts val="0"/>
                        </a:spcBef>
                        <a:spcAft>
                          <a:spcPts val="0"/>
                        </a:spcAft>
                        <a:buClr>
                          <a:srgbClr val="000000"/>
                        </a:buClr>
                        <a:buSzPts val="1600"/>
                        <a:buFont typeface="Arial"/>
                        <a:buNone/>
                      </a:pPr>
                      <a:r>
                        <a:rPr lang="en-US" sz="1600" u="none" cap="none" strike="noStrike">
                          <a:solidFill>
                            <a:srgbClr val="000000"/>
                          </a:solidFill>
                          <a:latin typeface="Microsoft JhengHei"/>
                          <a:ea typeface="Microsoft JhengHei"/>
                          <a:cs typeface="Microsoft JhengHei"/>
                          <a:sym typeface="Microsoft JhengHei"/>
                        </a:rPr>
                        <a:t>In wireless communication environment, the base station is positioned at </a:t>
                      </a:r>
                      <a:r>
                        <a:rPr lang="en-US" sz="1600" u="none" cap="none" strike="noStrike">
                          <a:solidFill>
                            <a:srgbClr val="FF0000"/>
                          </a:solidFill>
                          <a:latin typeface="Microsoft JhengHei"/>
                          <a:ea typeface="Microsoft JhengHei"/>
                          <a:cs typeface="Microsoft JhengHei"/>
                          <a:sym typeface="Microsoft JhengHei"/>
                        </a:rPr>
                        <a:t>(X,Y,Z)=(0,0,100), </a:t>
                      </a:r>
                      <a:r>
                        <a:rPr lang="en-US" sz="1600" u="none" cap="none" strike="noStrike">
                          <a:solidFill>
                            <a:srgbClr val="000000"/>
                          </a:solidFill>
                          <a:latin typeface="Microsoft JhengHei"/>
                          <a:ea typeface="Microsoft JhengHei"/>
                          <a:cs typeface="Microsoft JhengHei"/>
                          <a:sym typeface="Microsoft JhengHei"/>
                        </a:rPr>
                        <a:t>and the receiver is at </a:t>
                      </a:r>
                      <a:r>
                        <a:rPr lang="en-US" sz="1600" u="none" cap="none" strike="noStrike">
                          <a:solidFill>
                            <a:srgbClr val="FF0000"/>
                          </a:solidFill>
                          <a:latin typeface="Microsoft JhengHei"/>
                          <a:ea typeface="Microsoft JhengHei"/>
                          <a:cs typeface="Microsoft JhengHei"/>
                          <a:sym typeface="Microsoft JhengHei"/>
                        </a:rPr>
                        <a:t>(X,Y,Z)=(-183,7,1). </a:t>
                      </a:r>
                      <a:r>
                        <a:rPr lang="en-US" sz="1600" u="sng" cap="none" strike="noStrike">
                          <a:solidFill>
                            <a:schemeClr val="dk1"/>
                          </a:solidFill>
                          <a:latin typeface="Microsoft JhengHei"/>
                          <a:ea typeface="Microsoft JhengHei"/>
                          <a:cs typeface="Microsoft JhengHei"/>
                          <a:sym typeface="Microsoft JhengHei"/>
                        </a:rPr>
                        <a:t>What is the received power level?</a:t>
                      </a:r>
                      <a:endParaRPr sz="1600" u="sng"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900"/>
                        <a:buFont typeface="Arial"/>
                        <a:buNone/>
                      </a:pPr>
                      <a:r>
                        <a:rPr b="1" lang="en-US" sz="1900" u="none" cap="none" strike="noStrike">
                          <a:solidFill>
                            <a:srgbClr val="76923C"/>
                          </a:solidFill>
                          <a:latin typeface="Microsoft JhengHei"/>
                          <a:ea typeface="Microsoft JhengHei"/>
                          <a:cs typeface="Microsoft JhengHei"/>
                          <a:sym typeface="Microsoft JhengHei"/>
                        </a:rPr>
                        <a:t>very strong</a:t>
                      </a:r>
                      <a:endParaRPr b="1" sz="1900" u="none" cap="none" strike="noStrike">
                        <a:solidFill>
                          <a:srgbClr val="76923C"/>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17" name="Google Shape;417;g33b6b6832ee_0_500"/>
          <p:cNvSpPr txBox="1"/>
          <p:nvPr/>
        </p:nvSpPr>
        <p:spPr>
          <a:xfrm>
            <a:off x="1569536" y="1091182"/>
            <a:ext cx="5817300" cy="323100"/>
          </a:xfrm>
          <a:prstGeom prst="rect">
            <a:avLst/>
          </a:prstGeom>
          <a:noFill/>
          <a:ln>
            <a:noFill/>
          </a:ln>
        </p:spPr>
        <p:txBody>
          <a:bodyPr anchorCtr="0" anchor="t" bIns="0" lIns="0" spcFirstLastPara="1" rIns="0" wrap="square" tIns="0">
            <a:spAutoFit/>
          </a:bodyPr>
          <a:lstStyle/>
          <a:p>
            <a:pPr indent="0" lvl="0" marL="0" marR="0" rtl="0" algn="l">
              <a:lnSpc>
                <a:spcPct val="340562"/>
              </a:lnSpc>
              <a:spcBef>
                <a:spcPts val="0"/>
              </a:spcBef>
              <a:spcAft>
                <a:spcPts val="0"/>
              </a:spcAft>
              <a:buClr>
                <a:srgbClr val="000000"/>
              </a:buClr>
              <a:buSzPts val="2100"/>
              <a:buFont typeface="Arial"/>
              <a:buNone/>
            </a:pPr>
            <a:r>
              <a:rPr b="1" i="0" lang="en-US" sz="2100" u="none" cap="none" strike="noStrike">
                <a:solidFill>
                  <a:srgbClr val="05066D"/>
                </a:solidFill>
                <a:latin typeface="Poppins Black"/>
                <a:ea typeface="Poppins Black"/>
                <a:cs typeface="Poppins Black"/>
                <a:sym typeface="Poppins Black"/>
              </a:rPr>
              <a:t>Original Data</a:t>
            </a:r>
            <a:endParaRPr b="1" i="0" sz="2100" u="none" cap="none" strike="noStrike">
              <a:solidFill>
                <a:srgbClr val="05066D"/>
              </a:solidFill>
              <a:latin typeface="Poppins Black"/>
              <a:ea typeface="Poppins Black"/>
              <a:cs typeface="Poppins Black"/>
              <a:sym typeface="Poppins Black"/>
            </a:endParaRPr>
          </a:p>
        </p:txBody>
      </p:sp>
      <p:sp>
        <p:nvSpPr>
          <p:cNvPr id="418" name="Google Shape;418;g33b6b6832ee_0_500"/>
          <p:cNvSpPr txBox="1"/>
          <p:nvPr/>
        </p:nvSpPr>
        <p:spPr>
          <a:xfrm>
            <a:off x="711711" y="3568642"/>
            <a:ext cx="2894100" cy="323100"/>
          </a:xfrm>
          <a:prstGeom prst="rect">
            <a:avLst/>
          </a:prstGeom>
          <a:noFill/>
          <a:ln>
            <a:noFill/>
          </a:ln>
        </p:spPr>
        <p:txBody>
          <a:bodyPr anchorCtr="0" anchor="t" bIns="0" lIns="0" spcFirstLastPara="1" rIns="0" wrap="square" tIns="0">
            <a:spAutoFit/>
          </a:bodyPr>
          <a:lstStyle/>
          <a:p>
            <a:pPr indent="0" lvl="0" marL="0" marR="0" rtl="0" algn="l">
              <a:lnSpc>
                <a:spcPct val="340562"/>
              </a:lnSpc>
              <a:spcBef>
                <a:spcPts val="0"/>
              </a:spcBef>
              <a:spcAft>
                <a:spcPts val="0"/>
              </a:spcAft>
              <a:buClr>
                <a:srgbClr val="000000"/>
              </a:buClr>
              <a:buSzPts val="2100"/>
              <a:buFont typeface="Arial"/>
              <a:buNone/>
            </a:pPr>
            <a:r>
              <a:rPr b="1" i="0" lang="en-US" sz="2100" u="none" cap="none" strike="noStrike">
                <a:solidFill>
                  <a:srgbClr val="05066D"/>
                </a:solidFill>
                <a:latin typeface="Poppins Black"/>
                <a:ea typeface="Poppins Black"/>
                <a:cs typeface="Poppins Black"/>
                <a:sym typeface="Poppins Black"/>
              </a:rPr>
              <a:t>Q&amp;A Syntax</a:t>
            </a:r>
            <a:endParaRPr b="1" i="0" sz="2100" u="none" cap="none" strike="noStrike">
              <a:solidFill>
                <a:srgbClr val="05066D"/>
              </a:solidFill>
              <a:latin typeface="Poppins Black"/>
              <a:ea typeface="Poppins Black"/>
              <a:cs typeface="Poppins Black"/>
              <a:sym typeface="Poppins Black"/>
            </a:endParaRPr>
          </a:p>
        </p:txBody>
      </p:sp>
      <p:sp>
        <p:nvSpPr>
          <p:cNvPr id="419" name="Google Shape;419;g33b6b6832ee_0_500"/>
          <p:cNvSpPr/>
          <p:nvPr/>
        </p:nvSpPr>
        <p:spPr>
          <a:xfrm flipH="1" rot="-2464390">
            <a:off x="375516" y="2775874"/>
            <a:ext cx="1663414" cy="608544"/>
          </a:xfrm>
          <a:prstGeom prst="curvedDownArrow">
            <a:avLst>
              <a:gd fmla="val 25000" name="adj1"/>
              <a:gd fmla="val 50000" name="adj2"/>
              <a:gd fmla="val 52920" name="adj3"/>
            </a:avLst>
          </a:prstGeom>
          <a:solidFill>
            <a:srgbClr val="93B3D7"/>
          </a:solidFill>
          <a:ln cap="flat" cmpd="sng" w="25400">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420" name="Google Shape;420;g33b6b6832ee_0_500"/>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421" name="Google Shape;421;g33b6b6832ee_0_500"/>
          <p:cNvSpPr txBox="1"/>
          <p:nvPr/>
        </p:nvSpPr>
        <p:spPr>
          <a:xfrm>
            <a:off x="6518343" y="3811934"/>
            <a:ext cx="5228700" cy="200100"/>
          </a:xfrm>
          <a:prstGeom prst="rect">
            <a:avLst/>
          </a:prstGeom>
          <a:gradFill>
            <a:gsLst>
              <a:gs pos="0">
                <a:srgbClr val="DAFEA4"/>
              </a:gs>
              <a:gs pos="35000">
                <a:srgbClr val="E3FEBF"/>
              </a:gs>
              <a:gs pos="100000">
                <a:srgbClr val="F4FEE6"/>
              </a:gs>
            </a:gsLst>
            <a:lin ang="16200038" scaled="0"/>
          </a:gradFill>
          <a:ln cap="flat" cmpd="sng" w="9525">
            <a:solidFill>
              <a:srgbClr val="97B853"/>
            </a:solidFill>
            <a:prstDash val="solid"/>
            <a:round/>
            <a:headEnd len="sm" w="sm" type="none"/>
            <a:tailEnd len="sm" w="sm" type="none"/>
          </a:ln>
          <a:effectLst>
            <a:outerShdw blurRad="40000" rotWithShape="0" dir="5400000" dist="20000">
              <a:srgbClr val="000000">
                <a:alpha val="36470"/>
              </a:srgbClr>
            </a:outerShdw>
          </a:effectLst>
        </p:spPr>
        <p:txBody>
          <a:bodyPr anchorCtr="0" anchor="t" bIns="0" lIns="0" spcFirstLastPara="1" rIns="0" wrap="square" tIns="0">
            <a:spAutoFit/>
          </a:bodyPr>
          <a:lstStyle/>
          <a:p>
            <a:pPr indent="0" lvl="0" marL="0" marR="0" rtl="0" algn="ctr">
              <a:lnSpc>
                <a:spcPct val="227041"/>
              </a:lnSpc>
              <a:spcBef>
                <a:spcPts val="0"/>
              </a:spcBef>
              <a:spcAft>
                <a:spcPts val="0"/>
              </a:spcAft>
              <a:buClr>
                <a:srgbClr val="000000"/>
              </a:buClr>
              <a:buSzPts val="1300"/>
              <a:buFont typeface="Arial"/>
              <a:buNone/>
            </a:pPr>
            <a:r>
              <a:rPr b="1" i="0" lang="en-US" sz="1300" u="none" cap="none" strike="noStrike">
                <a:solidFill>
                  <a:srgbClr val="05066D"/>
                </a:solidFill>
                <a:latin typeface="Poppins Black"/>
                <a:ea typeface="Poppins Black"/>
                <a:cs typeface="Poppins Black"/>
                <a:sym typeface="Poppins Black"/>
              </a:rPr>
              <a:t>Classify Radio Signal Strength to Signal Quality Opinion </a:t>
            </a:r>
            <a:endParaRPr b="1" i="0" sz="1300" u="none" cap="none" strike="noStrike">
              <a:solidFill>
                <a:srgbClr val="05066D"/>
              </a:solidFill>
              <a:latin typeface="Poppins Black"/>
              <a:ea typeface="Poppins Black"/>
              <a:cs typeface="Poppins Black"/>
              <a:sym typeface="Poppins Black"/>
            </a:endParaRPr>
          </a:p>
        </p:txBody>
      </p:sp>
      <p:graphicFrame>
        <p:nvGraphicFramePr>
          <p:cNvPr id="422" name="Google Shape;422;g33b6b6832ee_0_500"/>
          <p:cNvGraphicFramePr/>
          <p:nvPr/>
        </p:nvGraphicFramePr>
        <p:xfrm>
          <a:off x="2151948" y="2209800"/>
          <a:ext cx="3000000" cy="3000000"/>
        </p:xfrm>
        <a:graphic>
          <a:graphicData uri="http://schemas.openxmlformats.org/drawingml/2006/table">
            <a:tbl>
              <a:tblPr bandRow="1" firstCol="1" firstRow="1">
                <a:noFill/>
                <a:tableStyleId>{4AE093CD-141E-4200-90C1-8C50DB78D9A4}</a:tableStyleId>
              </a:tblPr>
              <a:tblGrid>
                <a:gridCol w="1424675"/>
                <a:gridCol w="390775"/>
                <a:gridCol w="393175"/>
                <a:gridCol w="407525"/>
                <a:gridCol w="707125"/>
                <a:gridCol w="730150"/>
                <a:gridCol w="398025"/>
                <a:gridCol w="730150"/>
                <a:gridCol w="846500"/>
                <a:gridCol w="747125"/>
                <a:gridCol w="1240425"/>
                <a:gridCol w="1147425"/>
              </a:tblGrid>
              <a:tr h="504500">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Base_station_ID</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Tx_x</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Tx_z</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Rx_x</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Rx_z</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Distance</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Frequency</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LOS_Flag</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Transmit power (dBm)</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Received power (dBm)</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504500">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Base_Station_UAV</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100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-183.333</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7.265218</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1.5</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208.2448</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2.65E+09</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1</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0</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solidFill>
                            <a:schemeClr val="dk1"/>
                          </a:solidFill>
                          <a:latin typeface="Microsoft JhengHei"/>
                          <a:ea typeface="Microsoft JhengHei"/>
                          <a:cs typeface="Microsoft JhengHei"/>
                          <a:sym typeface="Microsoft JhengHei"/>
                        </a:rPr>
                        <a:t>-87.2452</a:t>
                      </a:r>
                      <a:endParaRPr sz="1100" u="none" cap="none" strike="noStrike">
                        <a:solidFill>
                          <a:schemeClr val="dk1"/>
                        </a:solidFill>
                        <a:latin typeface="Microsoft JhengHei"/>
                        <a:ea typeface="Microsoft JhengHei"/>
                        <a:cs typeface="Microsoft JhengHei"/>
                        <a:sym typeface="Microsoft JhengHei"/>
                      </a:endParaRPr>
                    </a:p>
                  </a:txBody>
                  <a:tcPr marT="0" marB="0" marR="11850" marL="11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5B8B7"/>
                    </a:solidFill>
                  </a:tcPr>
                </a:tc>
              </a:tr>
            </a:tbl>
          </a:graphicData>
        </a:graphic>
      </p:graphicFrame>
      <p:sp>
        <p:nvSpPr>
          <p:cNvPr id="423" name="Google Shape;423;g33b6b6832ee_0_500"/>
          <p:cNvSpPr/>
          <p:nvPr/>
        </p:nvSpPr>
        <p:spPr>
          <a:xfrm>
            <a:off x="8898022" y="2010611"/>
            <a:ext cx="2655300" cy="14118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cxnSp>
        <p:nvCxnSpPr>
          <p:cNvPr id="424" name="Google Shape;424;g33b6b6832ee_0_500"/>
          <p:cNvCxnSpPr>
            <a:stCxn id="423" idx="2"/>
          </p:cNvCxnSpPr>
          <p:nvPr/>
        </p:nvCxnSpPr>
        <p:spPr>
          <a:xfrm>
            <a:off x="10225672" y="3422411"/>
            <a:ext cx="0" cy="389700"/>
          </a:xfrm>
          <a:prstGeom prst="straightConnector1">
            <a:avLst/>
          </a:prstGeom>
          <a:noFill/>
          <a:ln cap="flat" cmpd="sng" w="76200">
            <a:solidFill>
              <a:srgbClr val="FF0000"/>
            </a:solidFill>
            <a:prstDash val="solid"/>
            <a:round/>
            <a:headEnd len="sm" w="sm" type="none"/>
            <a:tailEnd len="med" w="med" type="triangle"/>
          </a:ln>
        </p:spPr>
      </p:cxnSp>
      <p:cxnSp>
        <p:nvCxnSpPr>
          <p:cNvPr id="425" name="Google Shape;425;g33b6b6832ee_0_500"/>
          <p:cNvCxnSpPr/>
          <p:nvPr/>
        </p:nvCxnSpPr>
        <p:spPr>
          <a:xfrm flipH="1">
            <a:off x="9552113" y="4277703"/>
            <a:ext cx="673500" cy="1013400"/>
          </a:xfrm>
          <a:prstGeom prst="straightConnector1">
            <a:avLst/>
          </a:prstGeom>
          <a:noFill/>
          <a:ln cap="flat" cmpd="sng" w="76200">
            <a:solidFill>
              <a:srgbClr val="92D050"/>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g33b6b6832ee_0_545"/>
          <p:cNvGrpSpPr/>
          <p:nvPr/>
        </p:nvGrpSpPr>
        <p:grpSpPr>
          <a:xfrm>
            <a:off x="2510478" y="3182114"/>
            <a:ext cx="7370639" cy="590046"/>
            <a:chOff x="0" y="-47625"/>
            <a:chExt cx="2911800" cy="233100"/>
          </a:xfrm>
        </p:grpSpPr>
        <p:sp>
          <p:nvSpPr>
            <p:cNvPr id="431" name="Google Shape;431;g33b6b6832ee_0_545"/>
            <p:cNvSpPr/>
            <p:nvPr/>
          </p:nvSpPr>
          <p:spPr>
            <a:xfrm>
              <a:off x="0" y="0"/>
              <a:ext cx="2911761" cy="185449"/>
            </a:xfrm>
            <a:custGeom>
              <a:rect b="b" l="l" r="r" t="t"/>
              <a:pathLst>
                <a:path extrusionOk="0" h="185449" w="2911761">
                  <a:moveTo>
                    <a:pt x="0" y="0"/>
                  </a:moveTo>
                  <a:lnTo>
                    <a:pt x="2911761" y="0"/>
                  </a:lnTo>
                  <a:lnTo>
                    <a:pt x="2911761" y="185449"/>
                  </a:lnTo>
                  <a:lnTo>
                    <a:pt x="0" y="185449"/>
                  </a:lnTo>
                  <a:close/>
                </a:path>
              </a:pathLst>
            </a:custGeom>
            <a:solidFill>
              <a:srgbClr val="B4CDF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2" name="Google Shape;432;g33b6b6832ee_0_545"/>
            <p:cNvSpPr txBox="1"/>
            <p:nvPr/>
          </p:nvSpPr>
          <p:spPr>
            <a:xfrm>
              <a:off x="0" y="-47625"/>
              <a:ext cx="2911800" cy="233100"/>
            </a:xfrm>
            <a:prstGeom prst="rect">
              <a:avLst/>
            </a:prstGeom>
            <a:solidFill>
              <a:srgbClr val="B4CDFF"/>
            </a:solidFill>
            <a:ln>
              <a:noFill/>
            </a:ln>
          </p:spPr>
          <p:txBody>
            <a:bodyPr anchorCtr="0" anchor="ctr" bIns="33875" lIns="33875" spcFirstLastPara="1" rIns="33875" wrap="square" tIns="33875">
              <a:noAutofit/>
            </a:bodyPr>
            <a:lstStyle/>
            <a:p>
              <a:pPr indent="0" lvl="0" marL="0" marR="0" rtl="0" algn="ctr">
                <a:lnSpc>
                  <a:spcPct val="194388"/>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grpSp>
      <p:sp>
        <p:nvSpPr>
          <p:cNvPr id="433" name="Google Shape;433;g33b6b6832ee_0_545"/>
          <p:cNvSpPr txBox="1"/>
          <p:nvPr/>
        </p:nvSpPr>
        <p:spPr>
          <a:xfrm>
            <a:off x="2387600" y="2971800"/>
            <a:ext cx="76161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400"/>
              <a:buFont typeface="Arial"/>
              <a:buNone/>
            </a:pPr>
            <a:r>
              <a:rPr b="1" i="0" lang="en-US" sz="6400" u="none" cap="none" strike="noStrike">
                <a:solidFill>
                  <a:srgbClr val="05066D"/>
                </a:solidFill>
                <a:latin typeface="Microsoft JhengHei"/>
                <a:ea typeface="Microsoft JhengHei"/>
                <a:cs typeface="Microsoft JhengHei"/>
                <a:sym typeface="Microsoft JhengHei"/>
              </a:rPr>
              <a:t>Model Training</a:t>
            </a:r>
            <a:endParaRPr b="0" i="0" sz="900" u="none" cap="none" strike="noStrike">
              <a:solidFill>
                <a:srgbClr val="000000"/>
              </a:solidFill>
              <a:latin typeface="Arial"/>
              <a:ea typeface="Arial"/>
              <a:cs typeface="Arial"/>
              <a:sym typeface="Arial"/>
            </a:endParaRPr>
          </a:p>
        </p:txBody>
      </p:sp>
      <p:sp>
        <p:nvSpPr>
          <p:cNvPr id="434" name="Google Shape;434;g33b6b6832ee_0_545"/>
          <p:cNvSpPr/>
          <p:nvPr/>
        </p:nvSpPr>
        <p:spPr>
          <a:xfrm rot="-795171">
            <a:off x="9559407" y="2474027"/>
            <a:ext cx="641702" cy="712013"/>
          </a:xfrm>
          <a:custGeom>
            <a:rect b="b" l="l" r="r" t="t"/>
            <a:pathLst>
              <a:path extrusionOk="0" h="1070348" w="964652">
                <a:moveTo>
                  <a:pt x="0" y="0"/>
                </a:moveTo>
                <a:lnTo>
                  <a:pt x="964651" y="0"/>
                </a:lnTo>
                <a:lnTo>
                  <a:pt x="964651" y="1070348"/>
                </a:lnTo>
                <a:lnTo>
                  <a:pt x="0" y="107034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5" name="Google Shape;435;g33b6b6832ee_0_545"/>
          <p:cNvSpPr/>
          <p:nvPr/>
        </p:nvSpPr>
        <p:spPr>
          <a:xfrm flipH="1" rot="465910">
            <a:off x="2192834" y="2449392"/>
            <a:ext cx="635349" cy="704964"/>
          </a:xfrm>
          <a:custGeom>
            <a:rect b="b" l="l" r="r" t="t"/>
            <a:pathLst>
              <a:path extrusionOk="0" h="1058333" w="953823">
                <a:moveTo>
                  <a:pt x="953823" y="0"/>
                </a:moveTo>
                <a:lnTo>
                  <a:pt x="0" y="0"/>
                </a:lnTo>
                <a:lnTo>
                  <a:pt x="0" y="1058333"/>
                </a:lnTo>
                <a:lnTo>
                  <a:pt x="953823" y="1058333"/>
                </a:lnTo>
                <a:lnTo>
                  <a:pt x="953823"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6" name="Google Shape;436;g33b6b6832ee_0_545"/>
          <p:cNvSpPr/>
          <p:nvPr/>
        </p:nvSpPr>
        <p:spPr>
          <a:xfrm>
            <a:off x="9720603" y="4456454"/>
            <a:ext cx="5623065" cy="5616037"/>
          </a:xfrm>
          <a:custGeom>
            <a:rect b="b" l="l" r="r" t="t"/>
            <a:pathLst>
              <a:path extrusionOk="0" h="8413538" w="8424068">
                <a:moveTo>
                  <a:pt x="0" y="0"/>
                </a:moveTo>
                <a:lnTo>
                  <a:pt x="8424069" y="0"/>
                </a:lnTo>
                <a:lnTo>
                  <a:pt x="8424069"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7" name="Google Shape;437;g33b6b6832ee_0_545"/>
          <p:cNvSpPr/>
          <p:nvPr/>
        </p:nvSpPr>
        <p:spPr>
          <a:xfrm>
            <a:off x="-3091231" y="-3079910"/>
            <a:ext cx="5623065" cy="5616037"/>
          </a:xfrm>
          <a:custGeom>
            <a:rect b="b" l="l" r="r" t="t"/>
            <a:pathLst>
              <a:path extrusionOk="0" h="8413538" w="8424068">
                <a:moveTo>
                  <a:pt x="0" y="0"/>
                </a:moveTo>
                <a:lnTo>
                  <a:pt x="8424068" y="0"/>
                </a:lnTo>
                <a:lnTo>
                  <a:pt x="8424068"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8" name="Google Shape;438;g33b6b6832ee_0_545"/>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3b6b6832ee_0_586"/>
          <p:cNvSpPr/>
          <p:nvPr/>
        </p:nvSpPr>
        <p:spPr>
          <a:xfrm>
            <a:off x="-4019440" y="4365007"/>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5" name="Google Shape;445;g33b6b6832ee_0_586"/>
          <p:cNvSpPr/>
          <p:nvPr/>
        </p:nvSpPr>
        <p:spPr>
          <a:xfrm>
            <a:off x="8485961" y="-3780341"/>
            <a:ext cx="7218352" cy="7218352"/>
          </a:xfrm>
          <a:custGeom>
            <a:rect b="b" l="l" r="r" t="t"/>
            <a:pathLst>
              <a:path extrusionOk="0" h="10814011" w="10814011">
                <a:moveTo>
                  <a:pt x="0" y="0"/>
                </a:moveTo>
                <a:lnTo>
                  <a:pt x="10814011" y="0"/>
                </a:lnTo>
                <a:lnTo>
                  <a:pt x="10814011" y="10814011"/>
                </a:lnTo>
                <a:lnTo>
                  <a:pt x="0" y="10814011"/>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6" name="Google Shape;446;g33b6b6832ee_0_586"/>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47" name="Google Shape;447;g33b6b6832ee_0_586"/>
          <p:cNvSpPr txBox="1"/>
          <p:nvPr/>
        </p:nvSpPr>
        <p:spPr>
          <a:xfrm>
            <a:off x="645791" y="120493"/>
            <a:ext cx="9468000" cy="507900"/>
          </a:xfrm>
          <a:prstGeom prst="rect">
            <a:avLst/>
          </a:prstGeom>
          <a:noFill/>
          <a:ln>
            <a:noFill/>
          </a:ln>
        </p:spPr>
        <p:txBody>
          <a:bodyPr anchorCtr="0" anchor="t" bIns="0" lIns="0" spcFirstLastPara="1" rIns="0" wrap="square" tIns="0">
            <a:spAutoFit/>
          </a:bodyPr>
          <a:lstStyle/>
          <a:p>
            <a:pPr indent="0" lvl="0" marL="0" marR="0" rtl="0" algn="l">
              <a:lnSpc>
                <a:spcPct val="217960"/>
              </a:lnSpc>
              <a:spcBef>
                <a:spcPts val="0"/>
              </a:spcBef>
              <a:spcAft>
                <a:spcPts val="0"/>
              </a:spcAft>
              <a:buClr>
                <a:srgbClr val="000000"/>
              </a:buClr>
              <a:buSzPts val="3300"/>
              <a:buFont typeface="Arial"/>
              <a:buNone/>
            </a:pPr>
            <a:r>
              <a:rPr b="1" i="0" lang="en-US" sz="3300" u="none" cap="none" strike="noStrike">
                <a:solidFill>
                  <a:srgbClr val="05066D"/>
                </a:solidFill>
                <a:latin typeface="Poppins Black"/>
                <a:ea typeface="Poppins Black"/>
                <a:cs typeface="Poppins Black"/>
                <a:sym typeface="Poppins Black"/>
              </a:rPr>
              <a:t>LLaMA2 (Large Language Model Meta AI)</a:t>
            </a:r>
            <a:endParaRPr b="0" i="0" sz="900" u="none" cap="none" strike="noStrike">
              <a:solidFill>
                <a:srgbClr val="000000"/>
              </a:solidFill>
              <a:latin typeface="Arial"/>
              <a:ea typeface="Arial"/>
              <a:cs typeface="Arial"/>
              <a:sym typeface="Arial"/>
            </a:endParaRPr>
          </a:p>
        </p:txBody>
      </p:sp>
      <p:sp>
        <p:nvSpPr>
          <p:cNvPr id="448" name="Google Shape;448;g33b6b6832ee_0_586"/>
          <p:cNvSpPr/>
          <p:nvPr/>
        </p:nvSpPr>
        <p:spPr>
          <a:xfrm>
            <a:off x="599948" y="1739200"/>
            <a:ext cx="6488100" cy="1124400"/>
          </a:xfrm>
          <a:prstGeom prst="rect">
            <a:avLst/>
          </a:prstGeom>
          <a:noFill/>
          <a:ln>
            <a:noFill/>
          </a:ln>
        </p:spPr>
        <p:txBody>
          <a:bodyPr anchorCtr="0" anchor="t" bIns="30475" lIns="60950" spcFirstLastPara="1" rIns="60950" wrap="square" tIns="30475">
            <a:noAutofit/>
          </a:bodyPr>
          <a:lstStyle/>
          <a:p>
            <a:pPr indent="-260350" lvl="1" marL="508000" marR="0" rtl="0" algn="l">
              <a:lnSpc>
                <a:spcPct val="100000"/>
              </a:lnSpc>
              <a:spcBef>
                <a:spcPts val="0"/>
              </a:spcBef>
              <a:spcAft>
                <a:spcPts val="0"/>
              </a:spcAft>
              <a:buClr>
                <a:srgbClr val="05066D"/>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Meta’s Open-Source Large Language Model (LLM)</a:t>
            </a:r>
            <a:endParaRPr b="0" i="0" sz="900" u="none" cap="none" strike="noStrike">
              <a:solidFill>
                <a:srgbClr val="000000"/>
              </a:solidFill>
              <a:latin typeface="Arial"/>
              <a:ea typeface="Arial"/>
              <a:cs typeface="Arial"/>
              <a:sym typeface="Arial"/>
            </a:endParaRPr>
          </a:p>
          <a:p>
            <a:pPr indent="-260350" lvl="1" marL="508000" marR="0" rtl="0" algn="l">
              <a:lnSpc>
                <a:spcPct val="270000"/>
              </a:lnSpc>
              <a:spcBef>
                <a:spcPts val="0"/>
              </a:spcBef>
              <a:spcAft>
                <a:spcPts val="0"/>
              </a:spcAft>
              <a:buClr>
                <a:srgbClr val="05066D"/>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Foundation Language Model</a:t>
            </a:r>
            <a:endParaRPr b="0" i="0" sz="900" u="none" cap="none" strike="noStrike">
              <a:solidFill>
                <a:srgbClr val="000000"/>
              </a:solidFill>
              <a:latin typeface="Arial"/>
              <a:ea typeface="Arial"/>
              <a:cs typeface="Arial"/>
              <a:sym typeface="Arial"/>
            </a:endParaRPr>
          </a:p>
        </p:txBody>
      </p:sp>
      <p:grpSp>
        <p:nvGrpSpPr>
          <p:cNvPr id="449" name="Google Shape;449;g33b6b6832ee_0_586"/>
          <p:cNvGrpSpPr/>
          <p:nvPr/>
        </p:nvGrpSpPr>
        <p:grpSpPr>
          <a:xfrm>
            <a:off x="975175" y="2947971"/>
            <a:ext cx="5842922" cy="1792255"/>
            <a:chOff x="842851" y="5179500"/>
            <a:chExt cx="8763944" cy="2688248"/>
          </a:xfrm>
        </p:grpSpPr>
        <p:sp>
          <p:nvSpPr>
            <p:cNvPr id="450" name="Google Shape;450;g33b6b6832ee_0_586"/>
            <p:cNvSpPr/>
            <p:nvPr/>
          </p:nvSpPr>
          <p:spPr>
            <a:xfrm>
              <a:off x="842851" y="5179500"/>
              <a:ext cx="8763944" cy="2688248"/>
            </a:xfrm>
            <a:custGeom>
              <a:rect b="b" l="l" r="r" t="t"/>
              <a:pathLst>
                <a:path extrusionOk="0" h="4757961" w="15443074">
                  <a:moveTo>
                    <a:pt x="0" y="0"/>
                  </a:moveTo>
                  <a:lnTo>
                    <a:pt x="15443074" y="0"/>
                  </a:lnTo>
                  <a:lnTo>
                    <a:pt x="15443074" y="4757960"/>
                  </a:lnTo>
                  <a:lnTo>
                    <a:pt x="0" y="4757960"/>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1" name="Google Shape;451;g33b6b6832ee_0_586"/>
            <p:cNvSpPr/>
            <p:nvPr/>
          </p:nvSpPr>
          <p:spPr>
            <a:xfrm>
              <a:off x="914400" y="6819900"/>
              <a:ext cx="8686800" cy="970800"/>
            </a:xfrm>
            <a:prstGeom prst="rect">
              <a:avLst/>
            </a:prstGeom>
            <a:noFill/>
            <a:ln cap="flat" cmpd="sng" w="57150">
              <a:solidFill>
                <a:srgbClr val="FF0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452" name="Google Shape;452;g33b6b6832ee_0_586"/>
          <p:cNvSpPr/>
          <p:nvPr/>
        </p:nvSpPr>
        <p:spPr>
          <a:xfrm>
            <a:off x="1478779" y="5201973"/>
            <a:ext cx="10611900" cy="805500"/>
          </a:xfrm>
          <a:prstGeom prst="rect">
            <a:avLst/>
          </a:prstGeom>
          <a:noFill/>
          <a:ln>
            <a:noFill/>
          </a:ln>
        </p:spPr>
        <p:txBody>
          <a:bodyPr anchorCtr="0" anchor="t" bIns="30475" lIns="60950" spcFirstLastPara="1" rIns="60950" wrap="square" tIns="30475">
            <a:noAutofit/>
          </a:bodyPr>
          <a:lstStyle/>
          <a:p>
            <a:pPr indent="-228600" lvl="1" marL="368300" marR="0" rtl="0" algn="l">
              <a:lnSpc>
                <a:spcPct val="119958"/>
              </a:lnSpc>
              <a:spcBef>
                <a:spcPts val="0"/>
              </a:spcBef>
              <a:spcAft>
                <a:spcPts val="0"/>
              </a:spcAft>
              <a:buClr>
                <a:srgbClr val="05066D"/>
              </a:buClr>
              <a:buSzPts val="1600"/>
              <a:buFont typeface="Noto Sans Symbols"/>
              <a:buChar char="■"/>
            </a:pPr>
            <a:r>
              <a:rPr b="1" i="0" lang="en-US" sz="1600" u="none" cap="none" strike="noStrike">
                <a:solidFill>
                  <a:srgbClr val="05066D"/>
                </a:solidFill>
                <a:latin typeface="Microsoft JhengHei"/>
                <a:ea typeface="Microsoft JhengHei"/>
                <a:cs typeface="Microsoft JhengHei"/>
                <a:sym typeface="Microsoft JhengHei"/>
              </a:rPr>
              <a:t>Increased Training Data by 40%</a:t>
            </a:r>
            <a:endParaRPr b="0" i="0" sz="900" u="none" cap="none" strike="noStrike">
              <a:solidFill>
                <a:srgbClr val="000000"/>
              </a:solidFill>
              <a:latin typeface="Arial"/>
              <a:ea typeface="Arial"/>
              <a:cs typeface="Arial"/>
              <a:sym typeface="Arial"/>
            </a:endParaRPr>
          </a:p>
          <a:p>
            <a:pPr indent="-228600" lvl="1" marL="368300" marR="0" rtl="0" algn="l">
              <a:lnSpc>
                <a:spcPct val="119958"/>
              </a:lnSpc>
              <a:spcBef>
                <a:spcPts val="0"/>
              </a:spcBef>
              <a:spcAft>
                <a:spcPts val="0"/>
              </a:spcAft>
              <a:buClr>
                <a:srgbClr val="05066D"/>
              </a:buClr>
              <a:buSzPts val="1600"/>
              <a:buFont typeface="Noto Sans Symbols"/>
              <a:buChar char="■"/>
            </a:pPr>
            <a:r>
              <a:rPr b="1" i="0" lang="en-US" sz="1600" u="none" cap="none" strike="noStrike">
                <a:solidFill>
                  <a:srgbClr val="05066D"/>
                </a:solidFill>
                <a:latin typeface="Microsoft JhengHei"/>
                <a:ea typeface="Microsoft JhengHei"/>
                <a:cs typeface="Microsoft JhengHei"/>
                <a:sym typeface="Microsoft JhengHei"/>
              </a:rPr>
              <a:t>Utilized Grouped-query attention (GQA) to accelerate inference</a:t>
            </a:r>
            <a:endParaRPr b="1" i="0" sz="1600" u="none" cap="none" strike="noStrike">
              <a:solidFill>
                <a:srgbClr val="05066D"/>
              </a:solidFill>
              <a:latin typeface="Microsoft JhengHei"/>
              <a:ea typeface="Microsoft JhengHei"/>
              <a:cs typeface="Microsoft JhengHei"/>
              <a:sym typeface="Microsoft JhengHei"/>
            </a:endParaRPr>
          </a:p>
          <a:p>
            <a:pPr indent="-228600" lvl="1" marL="368300" marR="0" rtl="0" algn="l">
              <a:lnSpc>
                <a:spcPct val="119958"/>
              </a:lnSpc>
              <a:spcBef>
                <a:spcPts val="0"/>
              </a:spcBef>
              <a:spcAft>
                <a:spcPts val="0"/>
              </a:spcAft>
              <a:buClr>
                <a:srgbClr val="05066D"/>
              </a:buClr>
              <a:buSzPts val="1600"/>
              <a:buFont typeface="Noto Sans Symbols"/>
              <a:buChar char="■"/>
            </a:pPr>
            <a:r>
              <a:rPr b="1" i="0" lang="en-US" sz="1600" u="none" cap="none" strike="noStrike">
                <a:solidFill>
                  <a:srgbClr val="05066D"/>
                </a:solidFill>
                <a:latin typeface="Microsoft JhengHei"/>
                <a:ea typeface="Microsoft JhengHei"/>
                <a:cs typeface="Microsoft JhengHei"/>
                <a:sym typeface="Microsoft JhengHei"/>
              </a:rPr>
              <a:t>Implemented RLHF (reinforcement learning from human feedback) in Llama2-chat models to enhance model robustness.</a:t>
            </a:r>
            <a:endParaRPr b="1" i="0" sz="1600" u="none" cap="none" strike="noStrike">
              <a:solidFill>
                <a:srgbClr val="05066D"/>
              </a:solidFill>
              <a:latin typeface="Microsoft JhengHei"/>
              <a:ea typeface="Microsoft JhengHei"/>
              <a:cs typeface="Microsoft JhengHei"/>
              <a:sym typeface="Microsoft JhengHei"/>
            </a:endParaRPr>
          </a:p>
        </p:txBody>
      </p:sp>
      <p:cxnSp>
        <p:nvCxnSpPr>
          <p:cNvPr id="453" name="Google Shape;453;g33b6b6832ee_0_586"/>
          <p:cNvCxnSpPr/>
          <p:nvPr/>
        </p:nvCxnSpPr>
        <p:spPr>
          <a:xfrm>
            <a:off x="1168400" y="4823979"/>
            <a:ext cx="0" cy="819900"/>
          </a:xfrm>
          <a:prstGeom prst="straightConnector1">
            <a:avLst/>
          </a:prstGeom>
          <a:noFill/>
          <a:ln cap="flat" cmpd="sng" w="28575">
            <a:solidFill>
              <a:srgbClr val="05066D"/>
            </a:solidFill>
            <a:prstDash val="solid"/>
            <a:round/>
            <a:headEnd len="sm" w="sm" type="none"/>
            <a:tailEnd len="sm" w="sm" type="none"/>
          </a:ln>
        </p:spPr>
      </p:cxnSp>
      <p:cxnSp>
        <p:nvCxnSpPr>
          <p:cNvPr id="454" name="Google Shape;454;g33b6b6832ee_0_586"/>
          <p:cNvCxnSpPr/>
          <p:nvPr/>
        </p:nvCxnSpPr>
        <p:spPr>
          <a:xfrm>
            <a:off x="1168400" y="5643737"/>
            <a:ext cx="310500" cy="0"/>
          </a:xfrm>
          <a:prstGeom prst="straightConnector1">
            <a:avLst/>
          </a:prstGeom>
          <a:noFill/>
          <a:ln cap="flat" cmpd="sng" w="28575">
            <a:solidFill>
              <a:srgbClr val="05066D"/>
            </a:solidFill>
            <a:prstDash val="solid"/>
            <a:round/>
            <a:headEnd len="sm" w="sm" type="none"/>
            <a:tailEnd len="med" w="med" type="triangle"/>
          </a:ln>
        </p:spPr>
      </p:cxnSp>
      <p:sp>
        <p:nvSpPr>
          <p:cNvPr id="455" name="Google Shape;455;g33b6b6832ee_0_586"/>
          <p:cNvSpPr/>
          <p:nvPr/>
        </p:nvSpPr>
        <p:spPr>
          <a:xfrm>
            <a:off x="2082800" y="6416979"/>
            <a:ext cx="8613900" cy="2463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JhengHei"/>
                <a:ea typeface="Microsoft JhengHei"/>
                <a:cs typeface="Microsoft JhengHei"/>
                <a:sym typeface="Microsoft JhengHei"/>
              </a:rPr>
              <a:t>[1] H. Touvron et al., "Llama 2: Open foundation and fine-tuned chat models," arXiv preprint arXiv:2307.09288, 2023.</a:t>
            </a:r>
            <a:endParaRPr b="0" i="0" sz="1200" u="none" cap="none" strike="noStrike">
              <a:solidFill>
                <a:srgbClr val="7F7F7F"/>
              </a:solidFill>
              <a:latin typeface="Microsoft JhengHei"/>
              <a:ea typeface="Microsoft JhengHei"/>
              <a:cs typeface="Microsoft JhengHei"/>
              <a:sym typeface="Microsoft JhengHei"/>
            </a:endParaRPr>
          </a:p>
        </p:txBody>
      </p:sp>
      <p:sp>
        <p:nvSpPr>
          <p:cNvPr id="456" name="Google Shape;456;g33b6b6832ee_0_586"/>
          <p:cNvSpPr txBox="1"/>
          <p:nvPr/>
        </p:nvSpPr>
        <p:spPr>
          <a:xfrm>
            <a:off x="7874000" y="5377000"/>
            <a:ext cx="4086600" cy="2616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1300" u="none" cap="none" strike="noStrike">
                <a:solidFill>
                  <a:schemeClr val="dk1"/>
                </a:solidFill>
                <a:latin typeface="Microsoft JhengHei"/>
                <a:ea typeface="Microsoft JhengHei"/>
                <a:cs typeface="Microsoft JhengHei"/>
                <a:sym typeface="Microsoft JhengHei"/>
              </a:rPr>
              <a:t>▲ Architecture diagram of the LLaMA2 model</a:t>
            </a:r>
            <a:endParaRPr b="0" i="0" sz="1300" u="none" cap="none" strike="noStrike">
              <a:solidFill>
                <a:schemeClr val="dk1"/>
              </a:solidFill>
              <a:latin typeface="Microsoft JhengHei"/>
              <a:ea typeface="Microsoft JhengHei"/>
              <a:cs typeface="Microsoft JhengHei"/>
              <a:sym typeface="Microsoft JhengHei"/>
            </a:endParaRPr>
          </a:p>
        </p:txBody>
      </p:sp>
      <p:sp>
        <p:nvSpPr>
          <p:cNvPr id="457" name="Google Shape;457;g33b6b6832ee_0_586"/>
          <p:cNvSpPr txBox="1"/>
          <p:nvPr/>
        </p:nvSpPr>
        <p:spPr>
          <a:xfrm>
            <a:off x="2406317" y="4767333"/>
            <a:ext cx="4241700" cy="4617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1300" u="none" cap="none" strike="noStrike">
                <a:solidFill>
                  <a:schemeClr val="dk1"/>
                </a:solidFill>
                <a:latin typeface="Microsoft JhengHei"/>
                <a:ea typeface="Microsoft JhengHei"/>
                <a:cs typeface="Microsoft JhengHei"/>
                <a:sym typeface="Microsoft JhengHei"/>
              </a:rPr>
              <a:t>▲ Comparison table outlining the differences between LLaMA1 and LLaMA2 models [1]</a:t>
            </a:r>
            <a:endParaRPr b="0" i="0" sz="1300" u="none" cap="none" strike="noStrike">
              <a:solidFill>
                <a:schemeClr val="dk1"/>
              </a:solidFill>
              <a:latin typeface="Microsoft JhengHei"/>
              <a:ea typeface="Microsoft JhengHei"/>
              <a:cs typeface="Microsoft JhengHei"/>
              <a:sym typeface="Microsoft JhengHei"/>
            </a:endParaRPr>
          </a:p>
        </p:txBody>
      </p:sp>
      <p:pic>
        <p:nvPicPr>
          <p:cNvPr id="458" name="Google Shape;458;g33b6b6832ee_0_586"/>
          <p:cNvPicPr preferRelativeResize="0"/>
          <p:nvPr/>
        </p:nvPicPr>
        <p:blipFill rotWithShape="1">
          <a:blip r:embed="rId6">
            <a:alphaModFix/>
          </a:blip>
          <a:srcRect b="0" l="0" r="0" t="0"/>
          <a:stretch/>
        </p:blipFill>
        <p:spPr>
          <a:xfrm>
            <a:off x="7310514" y="1144947"/>
            <a:ext cx="3396111" cy="4144537"/>
          </a:xfrm>
          <a:prstGeom prst="rect">
            <a:avLst/>
          </a:prstGeom>
          <a:noFill/>
          <a:ln>
            <a:noFill/>
          </a:ln>
        </p:spPr>
      </p:pic>
      <p:sp>
        <p:nvSpPr>
          <p:cNvPr id="459" name="Google Shape;459;g33b6b6832ee_0_586"/>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6858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3300"/>
              <a:t>Physical-Layer tooling, isn’t Matlab enough?</a:t>
            </a:r>
            <a:endParaRPr b="1" sz="3300"/>
          </a:p>
        </p:txBody>
      </p:sp>
      <p:sp>
        <p:nvSpPr>
          <p:cNvPr id="111" name="Google Shape;111;p2"/>
          <p:cNvSpPr txBox="1"/>
          <p:nvPr>
            <p:ph idx="1" type="body"/>
          </p:nvPr>
        </p:nvSpPr>
        <p:spPr>
          <a:xfrm>
            <a:off x="282425" y="991675"/>
            <a:ext cx="6726000" cy="4351500"/>
          </a:xfrm>
          <a:prstGeom prst="rect">
            <a:avLst/>
          </a:prstGeom>
          <a:noFill/>
          <a:ln>
            <a:noFill/>
          </a:ln>
        </p:spPr>
        <p:txBody>
          <a:bodyPr anchorCtr="0" anchor="t" bIns="45700" lIns="91425" spcFirstLastPara="1" rIns="91425" wrap="square" tIns="45700">
            <a:noAutofit/>
          </a:bodyPr>
          <a:lstStyle/>
          <a:p>
            <a:pPr indent="-207009" lvl="0" marL="228600" rtl="0" algn="l">
              <a:lnSpc>
                <a:spcPct val="80000"/>
              </a:lnSpc>
              <a:spcBef>
                <a:spcPts val="1000"/>
              </a:spcBef>
              <a:spcAft>
                <a:spcPts val="0"/>
              </a:spcAft>
              <a:buClr>
                <a:schemeClr val="dk1"/>
              </a:buClr>
              <a:buSzPts val="2060"/>
              <a:buChar char="•"/>
            </a:pPr>
            <a:r>
              <a:rPr b="1" lang="en-US" sz="2060">
                <a:solidFill>
                  <a:srgbClr val="CC0000"/>
                </a:solidFill>
              </a:rPr>
              <a:t>Need for 6G-ready tools</a:t>
            </a:r>
            <a:r>
              <a:rPr lang="en-US" sz="2060"/>
              <a:t>: As the industry moves towards 6G, researchers require simulation frameworks capable of handling unprecedented modeling accuracy and scale.</a:t>
            </a:r>
            <a:endParaRPr sz="2060"/>
          </a:p>
          <a:p>
            <a:pPr indent="0" lvl="0" marL="0" rtl="0" algn="l">
              <a:lnSpc>
                <a:spcPct val="80000"/>
              </a:lnSpc>
              <a:spcBef>
                <a:spcPts val="1000"/>
              </a:spcBef>
              <a:spcAft>
                <a:spcPts val="0"/>
              </a:spcAft>
              <a:buSzPts val="852"/>
              <a:buNone/>
            </a:pPr>
            <a:r>
              <a:t/>
            </a:r>
            <a:endParaRPr sz="2060"/>
          </a:p>
          <a:p>
            <a:pPr indent="-207009" lvl="0" marL="228600" rtl="0" algn="l">
              <a:lnSpc>
                <a:spcPct val="80000"/>
              </a:lnSpc>
              <a:spcBef>
                <a:spcPts val="1000"/>
              </a:spcBef>
              <a:spcAft>
                <a:spcPts val="0"/>
              </a:spcAft>
              <a:buClr>
                <a:schemeClr val="dk1"/>
              </a:buClr>
              <a:buSzPts val="2060"/>
              <a:buChar char="•"/>
            </a:pPr>
            <a:r>
              <a:rPr b="1" lang="en-US" sz="2060">
                <a:solidFill>
                  <a:srgbClr val="CC0000"/>
                </a:solidFill>
              </a:rPr>
              <a:t>Integration of AI/ML</a:t>
            </a:r>
            <a:r>
              <a:rPr lang="en-US" sz="2060"/>
              <a:t>: There's a growing need for link-level simulators with native machine learning integration and automatic gradient computation.</a:t>
            </a:r>
            <a:endParaRPr sz="2060"/>
          </a:p>
          <a:p>
            <a:pPr indent="0" lvl="0" marL="0" rtl="0" algn="l">
              <a:lnSpc>
                <a:spcPct val="80000"/>
              </a:lnSpc>
              <a:spcBef>
                <a:spcPts val="1000"/>
              </a:spcBef>
              <a:spcAft>
                <a:spcPts val="0"/>
              </a:spcAft>
              <a:buSzPts val="852"/>
              <a:buNone/>
            </a:pPr>
            <a:r>
              <a:t/>
            </a:r>
            <a:endParaRPr sz="2060"/>
          </a:p>
          <a:p>
            <a:pPr indent="-207009" lvl="0" marL="228600" rtl="0" algn="l">
              <a:lnSpc>
                <a:spcPct val="80000"/>
              </a:lnSpc>
              <a:spcBef>
                <a:spcPts val="1000"/>
              </a:spcBef>
              <a:spcAft>
                <a:spcPts val="0"/>
              </a:spcAft>
              <a:buClr>
                <a:schemeClr val="dk1"/>
              </a:buClr>
              <a:buSzPts val="2060"/>
              <a:buChar char="•"/>
            </a:pPr>
            <a:r>
              <a:rPr b="1" lang="en-US" sz="2060">
                <a:solidFill>
                  <a:srgbClr val="CC0000"/>
                </a:solidFill>
              </a:rPr>
              <a:t>Environment-specific simulations</a:t>
            </a:r>
            <a:r>
              <a:rPr lang="en-US" sz="2060"/>
              <a:t>: Many 6G technologies demand simulations of specific environments with spatially consistent correspondence between physical location, wireless channel impulse response, and visual input.</a:t>
            </a:r>
            <a:endParaRPr sz="2060"/>
          </a:p>
          <a:p>
            <a:pPr indent="0" lvl="0" marL="0" rtl="0" algn="l">
              <a:lnSpc>
                <a:spcPct val="80000"/>
              </a:lnSpc>
              <a:spcBef>
                <a:spcPts val="1000"/>
              </a:spcBef>
              <a:spcAft>
                <a:spcPts val="0"/>
              </a:spcAft>
              <a:buSzPts val="852"/>
              <a:buNone/>
            </a:pPr>
            <a:r>
              <a:t/>
            </a:r>
            <a:endParaRPr sz="2060"/>
          </a:p>
          <a:p>
            <a:pPr indent="-207009" lvl="0" marL="228600" rtl="0" algn="l">
              <a:lnSpc>
                <a:spcPct val="80000"/>
              </a:lnSpc>
              <a:spcBef>
                <a:spcPts val="1000"/>
              </a:spcBef>
              <a:spcAft>
                <a:spcPts val="0"/>
              </a:spcAft>
              <a:buClr>
                <a:schemeClr val="dk1"/>
              </a:buClr>
              <a:buSzPts val="2060"/>
              <a:buChar char="•"/>
            </a:pPr>
            <a:r>
              <a:rPr b="1" lang="en-US" sz="2060">
                <a:solidFill>
                  <a:srgbClr val="CC0000"/>
                </a:solidFill>
              </a:rPr>
              <a:t>Computational efficiency</a:t>
            </a:r>
            <a:r>
              <a:rPr lang="en-US" sz="2060"/>
              <a:t>: The complexity of modern wireless systems necessitates GPU-accelerated simulations to enable interactive exploration and rapid prototyping</a:t>
            </a:r>
            <a:endParaRPr sz="2060"/>
          </a:p>
          <a:p>
            <a:pPr indent="-76200" lvl="0" marL="228600" rtl="0" algn="l">
              <a:lnSpc>
                <a:spcPct val="80000"/>
              </a:lnSpc>
              <a:spcBef>
                <a:spcPts val="1000"/>
              </a:spcBef>
              <a:spcAft>
                <a:spcPts val="0"/>
              </a:spcAft>
              <a:buClr>
                <a:schemeClr val="dk1"/>
              </a:buClr>
              <a:buSzPts val="1860"/>
              <a:buNone/>
            </a:pPr>
            <a:r>
              <a:t/>
            </a:r>
            <a:endParaRPr sz="2060"/>
          </a:p>
          <a:p>
            <a:pPr indent="-76200" lvl="0" marL="228600" rtl="0" algn="l">
              <a:lnSpc>
                <a:spcPct val="80000"/>
              </a:lnSpc>
              <a:spcBef>
                <a:spcPts val="1000"/>
              </a:spcBef>
              <a:spcAft>
                <a:spcPts val="0"/>
              </a:spcAft>
              <a:buClr>
                <a:schemeClr val="dk1"/>
              </a:buClr>
              <a:buSzPts val="1860"/>
              <a:buNone/>
            </a:pPr>
            <a:r>
              <a:t/>
            </a:r>
            <a:endParaRPr sz="2060"/>
          </a:p>
        </p:txBody>
      </p:sp>
      <p:sp>
        <p:nvSpPr>
          <p:cNvPr id="112" name="Google Shape;112;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13" name="Google Shape;113;p2"/>
          <p:cNvPicPr preferRelativeResize="0"/>
          <p:nvPr/>
        </p:nvPicPr>
        <p:blipFill>
          <a:blip r:embed="rId3">
            <a:alphaModFix/>
          </a:blip>
          <a:stretch>
            <a:fillRect/>
          </a:stretch>
        </p:blipFill>
        <p:spPr>
          <a:xfrm>
            <a:off x="6485475" y="1511250"/>
            <a:ext cx="5706524" cy="2139949"/>
          </a:xfrm>
          <a:prstGeom prst="rect">
            <a:avLst/>
          </a:prstGeom>
          <a:noFill/>
          <a:ln>
            <a:noFill/>
          </a:ln>
        </p:spPr>
      </p:pic>
      <p:sp>
        <p:nvSpPr>
          <p:cNvPr id="114" name="Google Shape;114;p2"/>
          <p:cNvSpPr txBox="1"/>
          <p:nvPr/>
        </p:nvSpPr>
        <p:spPr>
          <a:xfrm>
            <a:off x="8201400" y="3665088"/>
            <a:ext cx="3000000" cy="376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en-US" sz="1560">
                <a:solidFill>
                  <a:schemeClr val="dk1"/>
                </a:solidFill>
              </a:rPr>
              <a:t>courtesy : NVIDIA Sionna</a:t>
            </a:r>
            <a:endParaRPr sz="156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3b6b6832ee_0_606"/>
          <p:cNvSpPr/>
          <p:nvPr/>
        </p:nvSpPr>
        <p:spPr>
          <a:xfrm>
            <a:off x="3423487" y="2351251"/>
            <a:ext cx="622338" cy="2030848"/>
          </a:xfrm>
          <a:custGeom>
            <a:rect b="b" l="l" r="r" t="t"/>
            <a:pathLst>
              <a:path extrusionOk="0" h="2689865" w="932342">
                <a:moveTo>
                  <a:pt x="10197" y="0"/>
                </a:moveTo>
                <a:lnTo>
                  <a:pt x="932305" y="743665"/>
                </a:lnTo>
                <a:cubicBezTo>
                  <a:pt x="933308" y="1124643"/>
                  <a:pt x="913816" y="1383375"/>
                  <a:pt x="914819" y="1764353"/>
                </a:cubicBezTo>
                <a:lnTo>
                  <a:pt x="0" y="2689865"/>
                </a:lnTo>
                <a:lnTo>
                  <a:pt x="10197" y="0"/>
                </a:lnTo>
                <a:close/>
              </a:path>
            </a:pathLst>
          </a:custGeom>
          <a:gradFill>
            <a:gsLst>
              <a:gs pos="0">
                <a:srgbClr val="C2E8F7"/>
              </a:gs>
              <a:gs pos="17000">
                <a:srgbClr val="C2E8F7"/>
              </a:gs>
              <a:gs pos="70000">
                <a:srgbClr val="E6EDF6"/>
              </a:gs>
              <a:gs pos="100000">
                <a:srgbClr val="E6EDF6"/>
              </a:gs>
            </a:gsLst>
            <a:lin ang="0"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65" name="Google Shape;465;g33b6b6832ee_0_606"/>
          <p:cNvSpPr/>
          <p:nvPr/>
        </p:nvSpPr>
        <p:spPr>
          <a:xfrm flipH="1">
            <a:off x="8302502" y="2967377"/>
            <a:ext cx="433470" cy="555770"/>
          </a:xfrm>
          <a:custGeom>
            <a:rect b="b" l="l" r="r" t="t"/>
            <a:pathLst>
              <a:path extrusionOk="0" h="832614" w="649393">
                <a:moveTo>
                  <a:pt x="1" y="0"/>
                </a:moveTo>
                <a:lnTo>
                  <a:pt x="649393" y="240632"/>
                </a:lnTo>
                <a:lnTo>
                  <a:pt x="649393" y="619561"/>
                </a:lnTo>
                <a:lnTo>
                  <a:pt x="0" y="832614"/>
                </a:lnTo>
                <a:cubicBezTo>
                  <a:pt x="0" y="577967"/>
                  <a:pt x="1" y="254647"/>
                  <a:pt x="1" y="0"/>
                </a:cubicBezTo>
                <a:close/>
              </a:path>
            </a:pathLst>
          </a:custGeom>
          <a:gradFill>
            <a:gsLst>
              <a:gs pos="0">
                <a:srgbClr val="FFE699"/>
              </a:gs>
              <a:gs pos="17000">
                <a:srgbClr val="FFE699"/>
              </a:gs>
              <a:gs pos="72000">
                <a:srgbClr val="FFF4D1"/>
              </a:gs>
              <a:gs pos="100000">
                <a:srgbClr val="FFF4D1"/>
              </a:gs>
            </a:gsLst>
            <a:lin ang="0"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66" name="Google Shape;466;g33b6b6832ee_0_606"/>
          <p:cNvSpPr/>
          <p:nvPr/>
        </p:nvSpPr>
        <p:spPr>
          <a:xfrm>
            <a:off x="8730912" y="2965510"/>
            <a:ext cx="2534100" cy="554100"/>
          </a:xfrm>
          <a:prstGeom prst="rect">
            <a:avLst/>
          </a:prstGeom>
          <a:solidFill>
            <a:srgbClr val="FFE699"/>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67" name="Google Shape;467;g33b6b6832ee_0_606"/>
          <p:cNvSpPr/>
          <p:nvPr/>
        </p:nvSpPr>
        <p:spPr>
          <a:xfrm>
            <a:off x="976111" y="2352513"/>
            <a:ext cx="2463300" cy="2019600"/>
          </a:xfrm>
          <a:prstGeom prst="rect">
            <a:avLst/>
          </a:prstGeom>
          <a:solidFill>
            <a:srgbClr val="C2E8F7"/>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68" name="Google Shape;468;g33b6b6832ee_0_606"/>
          <p:cNvSpPr/>
          <p:nvPr/>
        </p:nvSpPr>
        <p:spPr>
          <a:xfrm>
            <a:off x="-2276867" y="-2060185"/>
            <a:ext cx="4580151" cy="4580151"/>
          </a:xfrm>
          <a:custGeom>
            <a:rect b="b" l="l" r="r" t="t"/>
            <a:pathLst>
              <a:path extrusionOk="0" h="6861649" w="6861649">
                <a:moveTo>
                  <a:pt x="0" y="0"/>
                </a:moveTo>
                <a:lnTo>
                  <a:pt x="6861648" y="0"/>
                </a:lnTo>
                <a:lnTo>
                  <a:pt x="6861648" y="6861648"/>
                </a:lnTo>
                <a:lnTo>
                  <a:pt x="0" y="686164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9" name="Google Shape;469;g33b6b6832ee_0_606"/>
          <p:cNvSpPr/>
          <p:nvPr/>
        </p:nvSpPr>
        <p:spPr>
          <a:xfrm>
            <a:off x="10109199" y="4715681"/>
            <a:ext cx="3740340" cy="3528872"/>
          </a:xfrm>
          <a:custGeom>
            <a:rect b="b" l="l" r="r" t="t"/>
            <a:pathLst>
              <a:path extrusionOk="0" h="5286700" w="5286700">
                <a:moveTo>
                  <a:pt x="0" y="0"/>
                </a:moveTo>
                <a:lnTo>
                  <a:pt x="5286700" y="0"/>
                </a:lnTo>
                <a:lnTo>
                  <a:pt x="5286700" y="5286700"/>
                </a:lnTo>
                <a:lnTo>
                  <a:pt x="0" y="5286700"/>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0" name="Google Shape;470;g33b6b6832ee_0_606"/>
          <p:cNvSpPr txBox="1"/>
          <p:nvPr/>
        </p:nvSpPr>
        <p:spPr>
          <a:xfrm>
            <a:off x="543383" y="623355"/>
            <a:ext cx="10976100" cy="507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3300"/>
              <a:buFont typeface="Arial"/>
              <a:buNone/>
            </a:pPr>
            <a:r>
              <a:rPr b="1" i="0" lang="en-US" sz="3300" u="none" cap="none" strike="noStrike">
                <a:solidFill>
                  <a:srgbClr val="05066D"/>
                </a:solidFill>
                <a:latin typeface="Poppins Black"/>
                <a:ea typeface="Poppins Black"/>
                <a:cs typeface="Poppins Black"/>
                <a:sym typeface="Poppins Black"/>
              </a:rPr>
              <a:t>Fine-tuning : LLaMA2 to 3D Channel GPT</a:t>
            </a:r>
            <a:endParaRPr b="1" i="0" sz="3300" u="none" cap="none" strike="noStrike">
              <a:solidFill>
                <a:srgbClr val="05066D"/>
              </a:solidFill>
              <a:latin typeface="Poppins Black"/>
              <a:ea typeface="Poppins Black"/>
              <a:cs typeface="Poppins Black"/>
              <a:sym typeface="Poppins Black"/>
            </a:endParaRPr>
          </a:p>
        </p:txBody>
      </p:sp>
      <p:sp>
        <p:nvSpPr>
          <p:cNvPr id="471" name="Google Shape;471;g33b6b6832ee_0_606"/>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2" name="Google Shape;472;g33b6b6832ee_0_606"/>
          <p:cNvSpPr/>
          <p:nvPr/>
        </p:nvSpPr>
        <p:spPr>
          <a:xfrm>
            <a:off x="6751241" y="4199879"/>
            <a:ext cx="3599471" cy="1954105"/>
          </a:xfrm>
          <a:custGeom>
            <a:rect b="b" l="l" r="r" t="t"/>
            <a:pathLst>
              <a:path extrusionOk="0" h="2040841" w="3590495">
                <a:moveTo>
                  <a:pt x="0" y="0"/>
                </a:moveTo>
                <a:lnTo>
                  <a:pt x="3590494" y="0"/>
                </a:lnTo>
                <a:lnTo>
                  <a:pt x="3590494" y="2040841"/>
                </a:lnTo>
                <a:lnTo>
                  <a:pt x="0" y="2040841"/>
                </a:lnTo>
                <a:lnTo>
                  <a:pt x="0" y="0"/>
                </a:lnTo>
                <a:close/>
              </a:path>
            </a:pathLst>
          </a:custGeom>
          <a:blipFill rotWithShape="1">
            <a:blip r:embed="rId5">
              <a:alphaModFix/>
            </a:blip>
            <a:stretch>
              <a:fillRect b="0" l="-103819" r="0" t="-18069"/>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3" name="Google Shape;473;g33b6b6832ee_0_606"/>
          <p:cNvSpPr txBox="1"/>
          <p:nvPr/>
        </p:nvSpPr>
        <p:spPr>
          <a:xfrm>
            <a:off x="2844800" y="1906013"/>
            <a:ext cx="2731800" cy="369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400"/>
              <a:buFont typeface="Arial"/>
              <a:buNone/>
            </a:pPr>
            <a:r>
              <a:rPr b="1" i="0" lang="en-US" sz="2400" u="none" cap="none" strike="noStrike">
                <a:solidFill>
                  <a:srgbClr val="05066D"/>
                </a:solidFill>
                <a:latin typeface="Poppins Black"/>
                <a:ea typeface="Poppins Black"/>
                <a:cs typeface="Poppins Black"/>
                <a:sym typeface="Poppins Black"/>
              </a:rPr>
              <a:t>Input</a:t>
            </a:r>
            <a:endParaRPr b="1" i="0" sz="2400" u="none" cap="none" strike="noStrike">
              <a:solidFill>
                <a:srgbClr val="05066D"/>
              </a:solidFill>
              <a:latin typeface="Poppins Black"/>
              <a:ea typeface="Poppins Black"/>
              <a:cs typeface="Poppins Black"/>
              <a:sym typeface="Poppins Black"/>
            </a:endParaRPr>
          </a:p>
        </p:txBody>
      </p:sp>
      <p:sp>
        <p:nvSpPr>
          <p:cNvPr id="474" name="Google Shape;474;g33b6b6832ee_0_606"/>
          <p:cNvSpPr txBox="1"/>
          <p:nvPr/>
        </p:nvSpPr>
        <p:spPr>
          <a:xfrm>
            <a:off x="6841911" y="1906013"/>
            <a:ext cx="2414400" cy="369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400"/>
              <a:buFont typeface="Arial"/>
              <a:buNone/>
            </a:pPr>
            <a:r>
              <a:rPr b="1" i="0" lang="en-US" sz="2400" u="none" cap="none" strike="noStrike">
                <a:solidFill>
                  <a:srgbClr val="05066D"/>
                </a:solidFill>
                <a:latin typeface="Poppins Black"/>
                <a:ea typeface="Poppins Black"/>
                <a:cs typeface="Poppins Black"/>
                <a:sym typeface="Poppins Black"/>
              </a:rPr>
              <a:t>Output</a:t>
            </a:r>
            <a:endParaRPr b="1" i="0" sz="2400" u="none" cap="none" strike="noStrike">
              <a:solidFill>
                <a:srgbClr val="05066D"/>
              </a:solidFill>
              <a:latin typeface="Poppins Black"/>
              <a:ea typeface="Poppins Black"/>
              <a:cs typeface="Poppins Black"/>
              <a:sym typeface="Poppins Black"/>
            </a:endParaRPr>
          </a:p>
        </p:txBody>
      </p:sp>
      <p:cxnSp>
        <p:nvCxnSpPr>
          <p:cNvPr id="475" name="Google Shape;475;g33b6b6832ee_0_606"/>
          <p:cNvCxnSpPr/>
          <p:nvPr/>
        </p:nvCxnSpPr>
        <p:spPr>
          <a:xfrm>
            <a:off x="4403487" y="3242481"/>
            <a:ext cx="814200" cy="0"/>
          </a:xfrm>
          <a:prstGeom prst="straightConnector1">
            <a:avLst/>
          </a:prstGeom>
          <a:noFill/>
          <a:ln cap="rnd" cmpd="sng" w="47625">
            <a:solidFill>
              <a:srgbClr val="000000"/>
            </a:solidFill>
            <a:prstDash val="solid"/>
            <a:round/>
            <a:headEnd len="sm" w="sm" type="none"/>
            <a:tailEnd len="med" w="med" type="triangle"/>
          </a:ln>
        </p:spPr>
      </p:cxnSp>
      <p:grpSp>
        <p:nvGrpSpPr>
          <p:cNvPr id="476" name="Google Shape;476;g33b6b6832ee_0_606"/>
          <p:cNvGrpSpPr/>
          <p:nvPr/>
        </p:nvGrpSpPr>
        <p:grpSpPr>
          <a:xfrm rot="-5400000">
            <a:off x="3465719" y="3080537"/>
            <a:ext cx="1511300" cy="396494"/>
            <a:chOff x="0" y="0"/>
            <a:chExt cx="3022600" cy="792988"/>
          </a:xfrm>
        </p:grpSpPr>
        <p:sp>
          <p:nvSpPr>
            <p:cNvPr id="477" name="Google Shape;477;g33b6b6832ee_0_606"/>
            <p:cNvSpPr/>
            <p:nvPr/>
          </p:nvSpPr>
          <p:spPr>
            <a:xfrm>
              <a:off x="38100" y="38100"/>
              <a:ext cx="2946400" cy="716788"/>
            </a:xfrm>
            <a:custGeom>
              <a:rect b="b" l="l" r="r" t="t"/>
              <a:pathLst>
                <a:path extrusionOk="0" h="716788" w="2946400">
                  <a:moveTo>
                    <a:pt x="0" y="119507"/>
                  </a:moveTo>
                  <a:cubicBezTo>
                    <a:pt x="0" y="53467"/>
                    <a:pt x="57658" y="0"/>
                    <a:pt x="128778" y="0"/>
                  </a:cubicBezTo>
                  <a:lnTo>
                    <a:pt x="2817622" y="0"/>
                  </a:lnTo>
                  <a:cubicBezTo>
                    <a:pt x="2888742" y="0"/>
                    <a:pt x="2946400" y="53467"/>
                    <a:pt x="2946400" y="119507"/>
                  </a:cubicBezTo>
                  <a:lnTo>
                    <a:pt x="2946400" y="597281"/>
                  </a:lnTo>
                  <a:cubicBezTo>
                    <a:pt x="2946400" y="663194"/>
                    <a:pt x="2888742" y="716788"/>
                    <a:pt x="2817622" y="716788"/>
                  </a:cubicBezTo>
                  <a:lnTo>
                    <a:pt x="128778" y="716788"/>
                  </a:lnTo>
                  <a:cubicBezTo>
                    <a:pt x="57658" y="716661"/>
                    <a:pt x="0" y="663194"/>
                    <a:pt x="0" y="597281"/>
                  </a:cubicBezTo>
                  <a:close/>
                </a:path>
              </a:pathLst>
            </a:custGeom>
            <a:solidFill>
              <a:srgbClr val="C2E8F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78" name="Google Shape;478;g33b6b6832ee_0_606"/>
            <p:cNvSpPr/>
            <p:nvPr/>
          </p:nvSpPr>
          <p:spPr>
            <a:xfrm>
              <a:off x="0" y="0"/>
              <a:ext cx="3022600" cy="792988"/>
            </a:xfrm>
            <a:custGeom>
              <a:rect b="b" l="l" r="r" t="t"/>
              <a:pathLst>
                <a:path extrusionOk="0" h="792988" w="3022600">
                  <a:moveTo>
                    <a:pt x="0" y="157607"/>
                  </a:moveTo>
                  <a:cubicBezTo>
                    <a:pt x="0" y="67818"/>
                    <a:pt x="77470" y="0"/>
                    <a:pt x="166878" y="0"/>
                  </a:cubicBezTo>
                  <a:lnTo>
                    <a:pt x="2855722" y="0"/>
                  </a:lnTo>
                  <a:lnTo>
                    <a:pt x="2855722" y="38100"/>
                  </a:lnTo>
                  <a:lnTo>
                    <a:pt x="2855722" y="0"/>
                  </a:lnTo>
                  <a:cubicBezTo>
                    <a:pt x="2945130" y="0"/>
                    <a:pt x="3022600" y="67818"/>
                    <a:pt x="3022600" y="157607"/>
                  </a:cubicBezTo>
                  <a:lnTo>
                    <a:pt x="2984500" y="157607"/>
                  </a:lnTo>
                  <a:lnTo>
                    <a:pt x="3022600" y="157607"/>
                  </a:lnTo>
                  <a:lnTo>
                    <a:pt x="3022600" y="635381"/>
                  </a:lnTo>
                  <a:lnTo>
                    <a:pt x="2984500" y="635381"/>
                  </a:lnTo>
                  <a:lnTo>
                    <a:pt x="3022600" y="635381"/>
                  </a:lnTo>
                  <a:cubicBezTo>
                    <a:pt x="3022600" y="725043"/>
                    <a:pt x="2945130" y="792988"/>
                    <a:pt x="2855722" y="792988"/>
                  </a:cubicBezTo>
                  <a:lnTo>
                    <a:pt x="2855722" y="754888"/>
                  </a:lnTo>
                  <a:lnTo>
                    <a:pt x="2855722" y="792988"/>
                  </a:lnTo>
                  <a:lnTo>
                    <a:pt x="166878" y="792988"/>
                  </a:lnTo>
                  <a:lnTo>
                    <a:pt x="166878" y="754888"/>
                  </a:lnTo>
                  <a:lnTo>
                    <a:pt x="166878" y="792988"/>
                  </a:lnTo>
                  <a:cubicBezTo>
                    <a:pt x="77470" y="792861"/>
                    <a:pt x="0" y="725043"/>
                    <a:pt x="0" y="635381"/>
                  </a:cubicBezTo>
                  <a:lnTo>
                    <a:pt x="0" y="157607"/>
                  </a:lnTo>
                  <a:lnTo>
                    <a:pt x="38100" y="157607"/>
                  </a:lnTo>
                  <a:lnTo>
                    <a:pt x="0" y="157607"/>
                  </a:lnTo>
                  <a:moveTo>
                    <a:pt x="76200" y="157607"/>
                  </a:moveTo>
                  <a:lnTo>
                    <a:pt x="76200" y="635381"/>
                  </a:lnTo>
                  <a:lnTo>
                    <a:pt x="38100" y="635381"/>
                  </a:lnTo>
                  <a:lnTo>
                    <a:pt x="76200" y="635381"/>
                  </a:lnTo>
                  <a:cubicBezTo>
                    <a:pt x="76200" y="677672"/>
                    <a:pt x="114046" y="716788"/>
                    <a:pt x="166878" y="716788"/>
                  </a:cubicBezTo>
                  <a:lnTo>
                    <a:pt x="2855722" y="716788"/>
                  </a:lnTo>
                  <a:cubicBezTo>
                    <a:pt x="2908554" y="716788"/>
                    <a:pt x="2946400" y="677672"/>
                    <a:pt x="2946400" y="635381"/>
                  </a:cubicBezTo>
                  <a:lnTo>
                    <a:pt x="2946400" y="157607"/>
                  </a:lnTo>
                  <a:cubicBezTo>
                    <a:pt x="2946400" y="115316"/>
                    <a:pt x="2908554" y="76200"/>
                    <a:pt x="2855722" y="76200"/>
                  </a:cubicBezTo>
                  <a:lnTo>
                    <a:pt x="166878" y="76200"/>
                  </a:lnTo>
                  <a:lnTo>
                    <a:pt x="166878" y="38100"/>
                  </a:lnTo>
                  <a:lnTo>
                    <a:pt x="166878" y="76200"/>
                  </a:lnTo>
                  <a:cubicBezTo>
                    <a:pt x="114046" y="76200"/>
                    <a:pt x="76200" y="115316"/>
                    <a:pt x="76200" y="157607"/>
                  </a:cubicBezTo>
                  <a:close/>
                </a:path>
              </a:pathLst>
            </a:cu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479" name="Google Shape;479;g33b6b6832ee_0_606"/>
          <p:cNvGrpSpPr/>
          <p:nvPr/>
        </p:nvGrpSpPr>
        <p:grpSpPr>
          <a:xfrm>
            <a:off x="5198630" y="2538885"/>
            <a:ext cx="1912874" cy="1440450"/>
            <a:chOff x="0" y="-66675"/>
            <a:chExt cx="3825748" cy="2880900"/>
          </a:xfrm>
        </p:grpSpPr>
        <p:sp>
          <p:nvSpPr>
            <p:cNvPr id="480" name="Google Shape;480;g33b6b6832ee_0_606"/>
            <p:cNvSpPr/>
            <p:nvPr/>
          </p:nvSpPr>
          <p:spPr>
            <a:xfrm>
              <a:off x="38100" y="38100"/>
              <a:ext cx="3749548" cy="2737993"/>
            </a:xfrm>
            <a:custGeom>
              <a:rect b="b" l="l" r="r" t="t"/>
              <a:pathLst>
                <a:path extrusionOk="0" h="2737993" w="3749548">
                  <a:moveTo>
                    <a:pt x="0" y="456311"/>
                  </a:moveTo>
                  <a:cubicBezTo>
                    <a:pt x="0" y="204343"/>
                    <a:pt x="205867" y="0"/>
                    <a:pt x="459740" y="0"/>
                  </a:cubicBezTo>
                  <a:lnTo>
                    <a:pt x="3289808" y="0"/>
                  </a:lnTo>
                  <a:cubicBezTo>
                    <a:pt x="3543681" y="0"/>
                    <a:pt x="3749548" y="204343"/>
                    <a:pt x="3749548" y="456311"/>
                  </a:cubicBezTo>
                  <a:lnTo>
                    <a:pt x="3749548" y="2281682"/>
                  </a:lnTo>
                  <a:cubicBezTo>
                    <a:pt x="3749548" y="2533650"/>
                    <a:pt x="3543681" y="2737993"/>
                    <a:pt x="3289808" y="2737993"/>
                  </a:cubicBezTo>
                  <a:lnTo>
                    <a:pt x="459740" y="2737993"/>
                  </a:lnTo>
                  <a:cubicBezTo>
                    <a:pt x="205867" y="2737993"/>
                    <a:pt x="0" y="2533650"/>
                    <a:pt x="0" y="2281682"/>
                  </a:cubicBezTo>
                  <a:close/>
                </a:path>
              </a:pathLst>
            </a:custGeom>
            <a:solidFill>
              <a:srgbClr val="F3F3F4"/>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1" name="Google Shape;481;g33b6b6832ee_0_606"/>
            <p:cNvSpPr/>
            <p:nvPr/>
          </p:nvSpPr>
          <p:spPr>
            <a:xfrm>
              <a:off x="0" y="0"/>
              <a:ext cx="3825748" cy="2814193"/>
            </a:xfrm>
            <a:custGeom>
              <a:rect b="b" l="l" r="r" t="t"/>
              <a:pathLst>
                <a:path extrusionOk="0" h="2814193" w="3825748">
                  <a:moveTo>
                    <a:pt x="0" y="494411"/>
                  </a:moveTo>
                  <a:cubicBezTo>
                    <a:pt x="0" y="221107"/>
                    <a:pt x="223139" y="0"/>
                    <a:pt x="497840" y="0"/>
                  </a:cubicBezTo>
                  <a:lnTo>
                    <a:pt x="3327908" y="0"/>
                  </a:lnTo>
                  <a:lnTo>
                    <a:pt x="3327908" y="38100"/>
                  </a:lnTo>
                  <a:lnTo>
                    <a:pt x="3327908" y="0"/>
                  </a:lnTo>
                  <a:cubicBezTo>
                    <a:pt x="3602609" y="0"/>
                    <a:pt x="3825748" y="221107"/>
                    <a:pt x="3825748" y="494411"/>
                  </a:cubicBezTo>
                  <a:lnTo>
                    <a:pt x="3787648" y="494411"/>
                  </a:lnTo>
                  <a:lnTo>
                    <a:pt x="3825748" y="494411"/>
                  </a:lnTo>
                  <a:lnTo>
                    <a:pt x="3825748" y="2319782"/>
                  </a:lnTo>
                  <a:lnTo>
                    <a:pt x="3787648" y="2319782"/>
                  </a:lnTo>
                  <a:lnTo>
                    <a:pt x="3825748" y="2319782"/>
                  </a:lnTo>
                  <a:cubicBezTo>
                    <a:pt x="3825748" y="2593086"/>
                    <a:pt x="3602609" y="2814193"/>
                    <a:pt x="3327908" y="2814193"/>
                  </a:cubicBezTo>
                  <a:lnTo>
                    <a:pt x="3327908" y="2776093"/>
                  </a:lnTo>
                  <a:lnTo>
                    <a:pt x="3327908" y="2814193"/>
                  </a:lnTo>
                  <a:lnTo>
                    <a:pt x="497840" y="2814193"/>
                  </a:lnTo>
                  <a:lnTo>
                    <a:pt x="497840" y="2776093"/>
                  </a:lnTo>
                  <a:lnTo>
                    <a:pt x="497840" y="2814193"/>
                  </a:lnTo>
                  <a:cubicBezTo>
                    <a:pt x="223139" y="2814193"/>
                    <a:pt x="0" y="2593086"/>
                    <a:pt x="0" y="2319782"/>
                  </a:cubicBezTo>
                  <a:lnTo>
                    <a:pt x="0" y="494411"/>
                  </a:lnTo>
                  <a:lnTo>
                    <a:pt x="38100" y="494411"/>
                  </a:lnTo>
                  <a:lnTo>
                    <a:pt x="0" y="494411"/>
                  </a:lnTo>
                  <a:moveTo>
                    <a:pt x="76200" y="494411"/>
                  </a:moveTo>
                  <a:lnTo>
                    <a:pt x="76200" y="2319782"/>
                  </a:lnTo>
                  <a:lnTo>
                    <a:pt x="38100" y="2319782"/>
                  </a:lnTo>
                  <a:lnTo>
                    <a:pt x="76200" y="2319782"/>
                  </a:lnTo>
                  <a:cubicBezTo>
                    <a:pt x="76200" y="2550541"/>
                    <a:pt x="264668" y="2737993"/>
                    <a:pt x="497840" y="2737993"/>
                  </a:cubicBezTo>
                  <a:lnTo>
                    <a:pt x="3327908" y="2737993"/>
                  </a:lnTo>
                  <a:cubicBezTo>
                    <a:pt x="3560953" y="2737993"/>
                    <a:pt x="3749548" y="2550541"/>
                    <a:pt x="3749548" y="2319782"/>
                  </a:cubicBezTo>
                  <a:lnTo>
                    <a:pt x="3749548" y="494411"/>
                  </a:lnTo>
                  <a:cubicBezTo>
                    <a:pt x="3749548" y="263652"/>
                    <a:pt x="3561080" y="76200"/>
                    <a:pt x="3327908" y="76200"/>
                  </a:cubicBezTo>
                  <a:lnTo>
                    <a:pt x="497840" y="76200"/>
                  </a:lnTo>
                  <a:lnTo>
                    <a:pt x="497840" y="38100"/>
                  </a:lnTo>
                  <a:lnTo>
                    <a:pt x="497840" y="76200"/>
                  </a:lnTo>
                  <a:cubicBezTo>
                    <a:pt x="264668" y="76200"/>
                    <a:pt x="76200" y="263652"/>
                    <a:pt x="76200" y="494411"/>
                  </a:cubicBezTo>
                  <a:close/>
                </a:path>
              </a:pathLst>
            </a:cu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2" name="Google Shape;482;g33b6b6832ee_0_606"/>
            <p:cNvSpPr txBox="1"/>
            <p:nvPr/>
          </p:nvSpPr>
          <p:spPr>
            <a:xfrm>
              <a:off x="0" y="-66675"/>
              <a:ext cx="3825600" cy="28809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Microsoft JhengHei"/>
                  <a:ea typeface="Microsoft JhengHei"/>
                  <a:cs typeface="Microsoft JhengHei"/>
                  <a:sym typeface="Microsoft JhengHei"/>
                </a:rPr>
                <a:t>Pretrained</a:t>
              </a:r>
              <a:endParaRPr b="1" i="0" sz="20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Microsoft JhengHei"/>
                  <a:ea typeface="Microsoft JhengHei"/>
                  <a:cs typeface="Microsoft JhengHei"/>
                  <a:sym typeface="Microsoft JhengHei"/>
                </a:rPr>
                <a:t>LLaMA2</a:t>
              </a:r>
              <a:endParaRPr b="1" i="0" sz="2000" u="none" cap="none" strike="noStrike">
                <a:solidFill>
                  <a:srgbClr val="000000"/>
                </a:solidFill>
                <a:latin typeface="Microsoft JhengHei"/>
                <a:ea typeface="Microsoft JhengHei"/>
                <a:cs typeface="Microsoft JhengHei"/>
                <a:sym typeface="Microsoft JhengHei"/>
              </a:endParaRPr>
            </a:p>
          </p:txBody>
        </p:sp>
      </p:grpSp>
      <p:cxnSp>
        <p:nvCxnSpPr>
          <p:cNvPr id="483" name="Google Shape;483;g33b6b6832ee_0_606"/>
          <p:cNvCxnSpPr/>
          <p:nvPr/>
        </p:nvCxnSpPr>
        <p:spPr>
          <a:xfrm>
            <a:off x="7092454" y="3242481"/>
            <a:ext cx="834600" cy="0"/>
          </a:xfrm>
          <a:prstGeom prst="straightConnector1">
            <a:avLst/>
          </a:prstGeom>
          <a:noFill/>
          <a:ln cap="rnd" cmpd="sng" w="47625">
            <a:solidFill>
              <a:srgbClr val="000000"/>
            </a:solidFill>
            <a:prstDash val="solid"/>
            <a:round/>
            <a:headEnd len="sm" w="sm" type="none"/>
            <a:tailEnd len="med" w="med" type="triangle"/>
          </a:ln>
        </p:spPr>
      </p:cxnSp>
      <p:grpSp>
        <p:nvGrpSpPr>
          <p:cNvPr id="484" name="Google Shape;484;g33b6b6832ee_0_606"/>
          <p:cNvGrpSpPr/>
          <p:nvPr/>
        </p:nvGrpSpPr>
        <p:grpSpPr>
          <a:xfrm rot="-5400000">
            <a:off x="7350699" y="3077517"/>
            <a:ext cx="1511300" cy="396494"/>
            <a:chOff x="0" y="0"/>
            <a:chExt cx="3022600" cy="792988"/>
          </a:xfrm>
        </p:grpSpPr>
        <p:sp>
          <p:nvSpPr>
            <p:cNvPr id="485" name="Google Shape;485;g33b6b6832ee_0_606"/>
            <p:cNvSpPr/>
            <p:nvPr/>
          </p:nvSpPr>
          <p:spPr>
            <a:xfrm>
              <a:off x="38100" y="38100"/>
              <a:ext cx="2946400" cy="716788"/>
            </a:xfrm>
            <a:custGeom>
              <a:rect b="b" l="l" r="r" t="t"/>
              <a:pathLst>
                <a:path extrusionOk="0" h="716788" w="2946400">
                  <a:moveTo>
                    <a:pt x="0" y="119507"/>
                  </a:moveTo>
                  <a:cubicBezTo>
                    <a:pt x="0" y="53467"/>
                    <a:pt x="57658" y="0"/>
                    <a:pt x="128778" y="0"/>
                  </a:cubicBezTo>
                  <a:lnTo>
                    <a:pt x="2817622" y="0"/>
                  </a:lnTo>
                  <a:cubicBezTo>
                    <a:pt x="2888742" y="0"/>
                    <a:pt x="2946400" y="53467"/>
                    <a:pt x="2946400" y="119507"/>
                  </a:cubicBezTo>
                  <a:lnTo>
                    <a:pt x="2946400" y="597281"/>
                  </a:lnTo>
                  <a:cubicBezTo>
                    <a:pt x="2946400" y="663194"/>
                    <a:pt x="2888742" y="716788"/>
                    <a:pt x="2817622" y="716788"/>
                  </a:cubicBezTo>
                  <a:lnTo>
                    <a:pt x="128778" y="716788"/>
                  </a:lnTo>
                  <a:cubicBezTo>
                    <a:pt x="57658" y="716661"/>
                    <a:pt x="0" y="663194"/>
                    <a:pt x="0" y="597281"/>
                  </a:cubicBezTo>
                  <a:close/>
                </a:path>
              </a:pathLst>
            </a:custGeom>
            <a:solidFill>
              <a:srgbClr val="FFE699"/>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86" name="Google Shape;486;g33b6b6832ee_0_606"/>
            <p:cNvSpPr/>
            <p:nvPr/>
          </p:nvSpPr>
          <p:spPr>
            <a:xfrm>
              <a:off x="0" y="0"/>
              <a:ext cx="3022600" cy="792988"/>
            </a:xfrm>
            <a:custGeom>
              <a:rect b="b" l="l" r="r" t="t"/>
              <a:pathLst>
                <a:path extrusionOk="0" h="792988" w="3022600">
                  <a:moveTo>
                    <a:pt x="0" y="157607"/>
                  </a:moveTo>
                  <a:cubicBezTo>
                    <a:pt x="0" y="67818"/>
                    <a:pt x="77470" y="0"/>
                    <a:pt x="166878" y="0"/>
                  </a:cubicBezTo>
                  <a:lnTo>
                    <a:pt x="2855722" y="0"/>
                  </a:lnTo>
                  <a:lnTo>
                    <a:pt x="2855722" y="38100"/>
                  </a:lnTo>
                  <a:lnTo>
                    <a:pt x="2855722" y="0"/>
                  </a:lnTo>
                  <a:cubicBezTo>
                    <a:pt x="2945130" y="0"/>
                    <a:pt x="3022600" y="67818"/>
                    <a:pt x="3022600" y="157607"/>
                  </a:cubicBezTo>
                  <a:lnTo>
                    <a:pt x="2984500" y="157607"/>
                  </a:lnTo>
                  <a:lnTo>
                    <a:pt x="3022600" y="157607"/>
                  </a:lnTo>
                  <a:lnTo>
                    <a:pt x="3022600" y="635381"/>
                  </a:lnTo>
                  <a:lnTo>
                    <a:pt x="2984500" y="635381"/>
                  </a:lnTo>
                  <a:lnTo>
                    <a:pt x="3022600" y="635381"/>
                  </a:lnTo>
                  <a:cubicBezTo>
                    <a:pt x="3022600" y="725043"/>
                    <a:pt x="2945130" y="792988"/>
                    <a:pt x="2855722" y="792988"/>
                  </a:cubicBezTo>
                  <a:lnTo>
                    <a:pt x="2855722" y="754888"/>
                  </a:lnTo>
                  <a:lnTo>
                    <a:pt x="2855722" y="792988"/>
                  </a:lnTo>
                  <a:lnTo>
                    <a:pt x="166878" y="792988"/>
                  </a:lnTo>
                  <a:lnTo>
                    <a:pt x="166878" y="754888"/>
                  </a:lnTo>
                  <a:lnTo>
                    <a:pt x="166878" y="792988"/>
                  </a:lnTo>
                  <a:cubicBezTo>
                    <a:pt x="77470" y="792861"/>
                    <a:pt x="0" y="725043"/>
                    <a:pt x="0" y="635381"/>
                  </a:cubicBezTo>
                  <a:lnTo>
                    <a:pt x="0" y="157607"/>
                  </a:lnTo>
                  <a:lnTo>
                    <a:pt x="38100" y="157607"/>
                  </a:lnTo>
                  <a:lnTo>
                    <a:pt x="0" y="157607"/>
                  </a:lnTo>
                  <a:moveTo>
                    <a:pt x="76200" y="157607"/>
                  </a:moveTo>
                  <a:lnTo>
                    <a:pt x="76200" y="635381"/>
                  </a:lnTo>
                  <a:lnTo>
                    <a:pt x="38100" y="635381"/>
                  </a:lnTo>
                  <a:lnTo>
                    <a:pt x="76200" y="635381"/>
                  </a:lnTo>
                  <a:cubicBezTo>
                    <a:pt x="76200" y="677672"/>
                    <a:pt x="114046" y="716788"/>
                    <a:pt x="166878" y="716788"/>
                  </a:cubicBezTo>
                  <a:lnTo>
                    <a:pt x="2855722" y="716788"/>
                  </a:lnTo>
                  <a:cubicBezTo>
                    <a:pt x="2908554" y="716788"/>
                    <a:pt x="2946400" y="677672"/>
                    <a:pt x="2946400" y="635381"/>
                  </a:cubicBezTo>
                  <a:lnTo>
                    <a:pt x="2946400" y="157607"/>
                  </a:lnTo>
                  <a:cubicBezTo>
                    <a:pt x="2946400" y="115316"/>
                    <a:pt x="2908554" y="76200"/>
                    <a:pt x="2855722" y="76200"/>
                  </a:cubicBezTo>
                  <a:lnTo>
                    <a:pt x="166878" y="76200"/>
                  </a:lnTo>
                  <a:lnTo>
                    <a:pt x="166878" y="38100"/>
                  </a:lnTo>
                  <a:lnTo>
                    <a:pt x="166878" y="76200"/>
                  </a:lnTo>
                  <a:cubicBezTo>
                    <a:pt x="114046" y="76200"/>
                    <a:pt x="76200" y="115316"/>
                    <a:pt x="76200" y="157607"/>
                  </a:cubicBezTo>
                  <a:close/>
                </a:path>
              </a:pathLst>
            </a:cu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487" name="Google Shape;487;g33b6b6832ee_0_606"/>
          <p:cNvSpPr txBox="1"/>
          <p:nvPr/>
        </p:nvSpPr>
        <p:spPr>
          <a:xfrm>
            <a:off x="1421926" y="2705899"/>
            <a:ext cx="1935600" cy="157620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Tx location </a:t>
            </a:r>
            <a:endParaRPr b="0" i="0" sz="900" u="none" cap="none" strike="noStrike">
              <a:solidFill>
                <a:srgbClr val="000000"/>
              </a:solidFill>
              <a:latin typeface="Arial"/>
              <a:ea typeface="Arial"/>
              <a:cs typeface="Arial"/>
              <a:sym typeface="Arial"/>
            </a:endParaRPr>
          </a:p>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Rx location </a:t>
            </a:r>
            <a:endParaRPr b="0" i="0" sz="900" u="none" cap="none" strike="noStrike">
              <a:solidFill>
                <a:srgbClr val="000000"/>
              </a:solidFill>
              <a:latin typeface="Arial"/>
              <a:ea typeface="Arial"/>
              <a:cs typeface="Arial"/>
              <a:sym typeface="Arial"/>
            </a:endParaRPr>
          </a:p>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Tx&lt;-&gt;Rx distance</a:t>
            </a:r>
            <a:endParaRPr b="0" i="0" sz="900" u="none" cap="none" strike="noStrike">
              <a:solidFill>
                <a:srgbClr val="000000"/>
              </a:solidFill>
              <a:latin typeface="Arial"/>
              <a:ea typeface="Arial"/>
              <a:cs typeface="Arial"/>
              <a:sym typeface="Arial"/>
            </a:endParaRPr>
          </a:p>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Frequency</a:t>
            </a:r>
            <a:endParaRPr b="0" i="0" sz="16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LOS flag </a:t>
            </a:r>
            <a:endParaRPr b="0" i="0" sz="900" u="none" cap="none" strike="noStrike">
              <a:solidFill>
                <a:srgbClr val="000000"/>
              </a:solidFill>
              <a:latin typeface="Arial"/>
              <a:ea typeface="Arial"/>
              <a:cs typeface="Arial"/>
              <a:sym typeface="Arial"/>
            </a:endParaRPr>
          </a:p>
        </p:txBody>
      </p:sp>
      <p:sp>
        <p:nvSpPr>
          <p:cNvPr id="488" name="Google Shape;488;g33b6b6832ee_0_606"/>
          <p:cNvSpPr txBox="1"/>
          <p:nvPr/>
        </p:nvSpPr>
        <p:spPr>
          <a:xfrm>
            <a:off x="8783809" y="3106478"/>
            <a:ext cx="2428200" cy="277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Signal quality opinion</a:t>
            </a:r>
            <a:endParaRPr b="0" i="0" sz="1800" u="none" cap="none" strike="noStrike">
              <a:solidFill>
                <a:srgbClr val="000000"/>
              </a:solidFill>
              <a:latin typeface="Microsoft JhengHei"/>
              <a:ea typeface="Microsoft JhengHei"/>
              <a:cs typeface="Microsoft JhengHei"/>
              <a:sym typeface="Microsoft JhengHei"/>
            </a:endParaRPr>
          </a:p>
        </p:txBody>
      </p:sp>
      <p:sp>
        <p:nvSpPr>
          <p:cNvPr id="489" name="Google Shape;489;g33b6b6832ee_0_606"/>
          <p:cNvSpPr/>
          <p:nvPr/>
        </p:nvSpPr>
        <p:spPr>
          <a:xfrm>
            <a:off x="1648579" y="5031492"/>
            <a:ext cx="5000700" cy="923400"/>
          </a:xfrm>
          <a:prstGeom prst="rect">
            <a:avLst/>
          </a:prstGeom>
          <a:noFill/>
          <a:ln>
            <a:noFill/>
          </a:ln>
        </p:spPr>
        <p:txBody>
          <a:bodyPr anchorCtr="0" anchor="t" bIns="30475" lIns="60950" spcFirstLastPara="1" rIns="60950" wrap="square" tIns="30475">
            <a:noAutofit/>
          </a:bodyPr>
          <a:lstStyle/>
          <a:p>
            <a:pPr indent="-228600" lvl="0" marL="228600" marR="0" rtl="0" algn="l">
              <a:lnSpc>
                <a:spcPct val="150000"/>
              </a:lnSpc>
              <a:spcBef>
                <a:spcPts val="0"/>
              </a:spcBef>
              <a:spcAft>
                <a:spcPts val="0"/>
              </a:spcAft>
              <a:buClr>
                <a:srgbClr val="05066D"/>
              </a:buClr>
              <a:buSzPts val="1600"/>
              <a:buFont typeface="Arial"/>
              <a:buChar char="•"/>
            </a:pPr>
            <a:r>
              <a:rPr b="1" i="0" lang="en-US" sz="1900" u="none" cap="none" strike="noStrike">
                <a:solidFill>
                  <a:srgbClr val="05066D"/>
                </a:solidFill>
                <a:latin typeface="Microsoft JhengHei"/>
                <a:ea typeface="Microsoft JhengHei"/>
                <a:cs typeface="Microsoft JhengHei"/>
                <a:sym typeface="Microsoft JhengHei"/>
              </a:rPr>
              <a:t>99% Data is used for Finetuning </a:t>
            </a:r>
            <a:endParaRPr b="0" i="0" sz="1100" u="none" cap="none" strike="noStrike">
              <a:solidFill>
                <a:srgbClr val="000000"/>
              </a:solidFill>
              <a:latin typeface="Arial"/>
              <a:ea typeface="Arial"/>
              <a:cs typeface="Arial"/>
              <a:sym typeface="Arial"/>
            </a:endParaRPr>
          </a:p>
          <a:p>
            <a:pPr indent="-234950" lvl="0" marL="228600" marR="0" rtl="0" algn="l">
              <a:lnSpc>
                <a:spcPct val="150000"/>
              </a:lnSpc>
              <a:spcBef>
                <a:spcPts val="0"/>
              </a:spcBef>
              <a:spcAft>
                <a:spcPts val="0"/>
              </a:spcAft>
              <a:buClr>
                <a:srgbClr val="000000"/>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1% Data is allocated for Validation</a:t>
            </a:r>
            <a:endParaRPr b="1" i="0" sz="1900" u="none" cap="none" strike="noStrike">
              <a:solidFill>
                <a:srgbClr val="05066D"/>
              </a:solidFill>
              <a:latin typeface="Microsoft JhengHei"/>
              <a:ea typeface="Microsoft JhengHei"/>
              <a:cs typeface="Microsoft JhengHei"/>
              <a:sym typeface="Microsoft JhengHei"/>
            </a:endParaRPr>
          </a:p>
        </p:txBody>
      </p:sp>
      <p:sp>
        <p:nvSpPr>
          <p:cNvPr id="490" name="Google Shape;490;g33b6b6832ee_0_606"/>
          <p:cNvSpPr/>
          <p:nvPr/>
        </p:nvSpPr>
        <p:spPr>
          <a:xfrm rot="-5400000">
            <a:off x="5974070" y="5252683"/>
            <a:ext cx="308400" cy="4479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91" name="Google Shape;491;g33b6b6832ee_0_606"/>
          <p:cNvSpPr txBox="1"/>
          <p:nvPr/>
        </p:nvSpPr>
        <p:spPr>
          <a:xfrm>
            <a:off x="6677182" y="6243633"/>
            <a:ext cx="5207100" cy="1262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1300" u="none" cap="none" strike="noStrike">
                <a:solidFill>
                  <a:schemeClr val="dk1"/>
                </a:solidFill>
                <a:latin typeface="Microsoft JhengHei"/>
                <a:ea typeface="Microsoft JhengHei"/>
                <a:cs typeface="Microsoft JhengHei"/>
                <a:sym typeface="Microsoft JhengHei"/>
              </a:rPr>
              <a:t>▲ Training Loss Convergence Curve for the Model</a:t>
            </a:r>
            <a:endParaRPr b="0" i="0" sz="13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0" i="0" sz="13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0" i="0" sz="13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0" i="0" sz="13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0" i="0" sz="13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Microsoft JhengHei"/>
              <a:ea typeface="Microsoft JhengHei"/>
              <a:cs typeface="Microsoft JhengHei"/>
              <a:sym typeface="Microsoft JhengHei"/>
            </a:endParaRPr>
          </a:p>
        </p:txBody>
      </p:sp>
      <p:sp>
        <p:nvSpPr>
          <p:cNvPr id="492" name="Google Shape;492;g33b6b6832ee_0_606"/>
          <p:cNvSpPr/>
          <p:nvPr/>
        </p:nvSpPr>
        <p:spPr>
          <a:xfrm>
            <a:off x="992174" y="2352514"/>
            <a:ext cx="2557500" cy="335100"/>
          </a:xfrm>
          <a:prstGeom prst="rect">
            <a:avLst/>
          </a:prstGeom>
          <a:noFill/>
          <a:ln>
            <a:noFill/>
          </a:ln>
        </p:spPr>
        <p:txBody>
          <a:bodyPr anchorCtr="0" anchor="t" bIns="30475" lIns="60950" spcFirstLastPara="1" rIns="60950" wrap="square" tIns="30475">
            <a:noAutofit/>
          </a:bodyPr>
          <a:lstStyle/>
          <a:p>
            <a:pPr indent="0" lvl="0" marL="0" marR="0" rtl="0" algn="ctr">
              <a:lnSpc>
                <a:spcPct val="135000"/>
              </a:lnSpc>
              <a:spcBef>
                <a:spcPts val="0"/>
              </a:spcBef>
              <a:spcAft>
                <a:spcPts val="0"/>
              </a:spcAft>
              <a:buClr>
                <a:srgbClr val="000000"/>
              </a:buClr>
              <a:buSzPts val="1600"/>
              <a:buFont typeface="Arial"/>
              <a:buNone/>
            </a:pPr>
            <a:r>
              <a:rPr b="0" i="0" lang="en-US" sz="1600" u="none" cap="none" strike="noStrike">
                <a:solidFill>
                  <a:srgbClr val="000000"/>
                </a:solidFill>
                <a:latin typeface="Microsoft JhengHei"/>
                <a:ea typeface="Microsoft JhengHei"/>
                <a:cs typeface="Microsoft JhengHei"/>
                <a:sym typeface="Microsoft JhengHei"/>
              </a:rPr>
              <a:t>A question contains info. </a:t>
            </a:r>
            <a:endParaRPr b="0" i="0" sz="1600" u="none" cap="none" strike="noStrike">
              <a:solidFill>
                <a:srgbClr val="000000"/>
              </a:solidFill>
              <a:latin typeface="Microsoft JhengHei"/>
              <a:ea typeface="Microsoft JhengHei"/>
              <a:cs typeface="Microsoft JhengHei"/>
              <a:sym typeface="Microsoft JhengHei"/>
            </a:endParaRPr>
          </a:p>
        </p:txBody>
      </p:sp>
      <p:sp>
        <p:nvSpPr>
          <p:cNvPr id="493" name="Google Shape;493;g33b6b6832ee_0_606"/>
          <p:cNvSpPr/>
          <p:nvPr/>
        </p:nvSpPr>
        <p:spPr>
          <a:xfrm>
            <a:off x="1190569" y="2744695"/>
            <a:ext cx="357000" cy="1494000"/>
          </a:xfrm>
          <a:prstGeom prst="leftBrace">
            <a:avLst>
              <a:gd fmla="val 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494" name="Google Shape;494;g33b6b6832ee_0_606"/>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495" name="Google Shape;495;g33b6b6832ee_0_606"/>
          <p:cNvSpPr/>
          <p:nvPr/>
        </p:nvSpPr>
        <p:spPr>
          <a:xfrm>
            <a:off x="10312796" y="5683329"/>
            <a:ext cx="1879200" cy="4719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5066D"/>
                </a:solidFill>
                <a:latin typeface="Microsoft JhengHei"/>
                <a:ea typeface="Microsoft JhengHei"/>
                <a:cs typeface="Microsoft JhengHei"/>
                <a:sym typeface="Microsoft JhengHei"/>
              </a:rPr>
              <a:t>Horizontal (X-axis): Training steps</a:t>
            </a:r>
            <a:endParaRPr b="0" i="0" sz="1300" u="none" cap="none" strike="noStrike">
              <a:solidFill>
                <a:srgbClr val="000000"/>
              </a:solidFill>
              <a:latin typeface="Arial"/>
              <a:ea typeface="Arial"/>
              <a:cs typeface="Arial"/>
              <a:sym typeface="Arial"/>
            </a:endParaRPr>
          </a:p>
        </p:txBody>
      </p:sp>
      <p:sp>
        <p:nvSpPr>
          <p:cNvPr id="496" name="Google Shape;496;g33b6b6832ee_0_606"/>
          <p:cNvSpPr/>
          <p:nvPr/>
        </p:nvSpPr>
        <p:spPr>
          <a:xfrm>
            <a:off x="10352704" y="5178163"/>
            <a:ext cx="1531500" cy="2667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5066D"/>
                </a:solidFill>
                <a:latin typeface="Microsoft JhengHei"/>
                <a:ea typeface="Microsoft JhengHei"/>
                <a:cs typeface="Microsoft JhengHei"/>
                <a:sym typeface="Microsoft JhengHei"/>
              </a:rPr>
              <a:t>Vertical (Y-axis): Training loss</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g33b6b6832ee_0_642"/>
          <p:cNvGrpSpPr/>
          <p:nvPr/>
        </p:nvGrpSpPr>
        <p:grpSpPr>
          <a:xfrm>
            <a:off x="2510478" y="3182114"/>
            <a:ext cx="7370639" cy="590046"/>
            <a:chOff x="0" y="-47625"/>
            <a:chExt cx="2911800" cy="233100"/>
          </a:xfrm>
        </p:grpSpPr>
        <p:sp>
          <p:nvSpPr>
            <p:cNvPr id="502" name="Google Shape;502;g33b6b6832ee_0_642"/>
            <p:cNvSpPr/>
            <p:nvPr/>
          </p:nvSpPr>
          <p:spPr>
            <a:xfrm>
              <a:off x="0" y="0"/>
              <a:ext cx="2911761" cy="185449"/>
            </a:xfrm>
            <a:custGeom>
              <a:rect b="b" l="l" r="r" t="t"/>
              <a:pathLst>
                <a:path extrusionOk="0" h="185449" w="2911761">
                  <a:moveTo>
                    <a:pt x="0" y="0"/>
                  </a:moveTo>
                  <a:lnTo>
                    <a:pt x="2911761" y="0"/>
                  </a:lnTo>
                  <a:lnTo>
                    <a:pt x="2911761" y="185449"/>
                  </a:lnTo>
                  <a:lnTo>
                    <a:pt x="0" y="185449"/>
                  </a:lnTo>
                  <a:close/>
                </a:path>
              </a:pathLst>
            </a:custGeom>
            <a:solidFill>
              <a:srgbClr val="B4CDFF"/>
            </a:soli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3" name="Google Shape;503;g33b6b6832ee_0_642"/>
            <p:cNvSpPr txBox="1"/>
            <p:nvPr/>
          </p:nvSpPr>
          <p:spPr>
            <a:xfrm>
              <a:off x="0" y="-47625"/>
              <a:ext cx="2911800" cy="233100"/>
            </a:xfrm>
            <a:prstGeom prst="rect">
              <a:avLst/>
            </a:prstGeom>
            <a:solidFill>
              <a:srgbClr val="B4CDFF"/>
            </a:solidFill>
            <a:ln>
              <a:noFill/>
            </a:ln>
          </p:spPr>
          <p:txBody>
            <a:bodyPr anchorCtr="0" anchor="ctr" bIns="33875" lIns="33875" spcFirstLastPara="1" rIns="33875" wrap="square" tIns="33875">
              <a:noAutofit/>
            </a:bodyPr>
            <a:lstStyle/>
            <a:p>
              <a:pPr indent="0" lvl="0" marL="0" marR="0" rtl="0" algn="ctr">
                <a:lnSpc>
                  <a:spcPct val="194388"/>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grpSp>
      <p:sp>
        <p:nvSpPr>
          <p:cNvPr id="504" name="Google Shape;504;g33b6b6832ee_0_642"/>
          <p:cNvSpPr txBox="1"/>
          <p:nvPr/>
        </p:nvSpPr>
        <p:spPr>
          <a:xfrm>
            <a:off x="2387600" y="2971800"/>
            <a:ext cx="76161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400"/>
              <a:buFont typeface="Arial"/>
              <a:buNone/>
            </a:pPr>
            <a:r>
              <a:rPr b="1" i="0" lang="en-US" sz="6400" u="none" cap="none" strike="noStrike">
                <a:solidFill>
                  <a:srgbClr val="05066D"/>
                </a:solidFill>
                <a:latin typeface="Microsoft JhengHei"/>
                <a:ea typeface="Microsoft JhengHei"/>
                <a:cs typeface="Microsoft JhengHei"/>
                <a:sym typeface="Microsoft JhengHei"/>
              </a:rPr>
              <a:t>Model Validation</a:t>
            </a:r>
            <a:endParaRPr b="0" i="0" sz="6400" u="none" cap="none" strike="noStrike">
              <a:solidFill>
                <a:schemeClr val="dk1"/>
              </a:solidFill>
              <a:latin typeface="Calibri"/>
              <a:ea typeface="Calibri"/>
              <a:cs typeface="Calibri"/>
              <a:sym typeface="Calibri"/>
            </a:endParaRPr>
          </a:p>
        </p:txBody>
      </p:sp>
      <p:sp>
        <p:nvSpPr>
          <p:cNvPr id="505" name="Google Shape;505;g33b6b6832ee_0_642"/>
          <p:cNvSpPr/>
          <p:nvPr/>
        </p:nvSpPr>
        <p:spPr>
          <a:xfrm rot="-795171">
            <a:off x="9559407" y="2474027"/>
            <a:ext cx="641702" cy="712013"/>
          </a:xfrm>
          <a:custGeom>
            <a:rect b="b" l="l" r="r" t="t"/>
            <a:pathLst>
              <a:path extrusionOk="0" h="1070348" w="964652">
                <a:moveTo>
                  <a:pt x="0" y="0"/>
                </a:moveTo>
                <a:lnTo>
                  <a:pt x="964651" y="0"/>
                </a:lnTo>
                <a:lnTo>
                  <a:pt x="964651" y="1070348"/>
                </a:lnTo>
                <a:lnTo>
                  <a:pt x="0" y="1070348"/>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6" name="Google Shape;506;g33b6b6832ee_0_642"/>
          <p:cNvSpPr/>
          <p:nvPr/>
        </p:nvSpPr>
        <p:spPr>
          <a:xfrm flipH="1" rot="465910">
            <a:off x="2192834" y="2449392"/>
            <a:ext cx="635349" cy="704964"/>
          </a:xfrm>
          <a:custGeom>
            <a:rect b="b" l="l" r="r" t="t"/>
            <a:pathLst>
              <a:path extrusionOk="0" h="1058333" w="953823">
                <a:moveTo>
                  <a:pt x="953823" y="0"/>
                </a:moveTo>
                <a:lnTo>
                  <a:pt x="0" y="0"/>
                </a:lnTo>
                <a:lnTo>
                  <a:pt x="0" y="1058333"/>
                </a:lnTo>
                <a:lnTo>
                  <a:pt x="953823" y="1058333"/>
                </a:lnTo>
                <a:lnTo>
                  <a:pt x="953823"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7" name="Google Shape;507;g33b6b6832ee_0_642"/>
          <p:cNvSpPr/>
          <p:nvPr/>
        </p:nvSpPr>
        <p:spPr>
          <a:xfrm>
            <a:off x="9720603" y="4456454"/>
            <a:ext cx="5623065" cy="5616037"/>
          </a:xfrm>
          <a:custGeom>
            <a:rect b="b" l="l" r="r" t="t"/>
            <a:pathLst>
              <a:path extrusionOk="0" h="8413538" w="8424068">
                <a:moveTo>
                  <a:pt x="0" y="0"/>
                </a:moveTo>
                <a:lnTo>
                  <a:pt x="8424069" y="0"/>
                </a:lnTo>
                <a:lnTo>
                  <a:pt x="8424069"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8" name="Google Shape;508;g33b6b6832ee_0_642"/>
          <p:cNvSpPr/>
          <p:nvPr/>
        </p:nvSpPr>
        <p:spPr>
          <a:xfrm>
            <a:off x="-3091231" y="-3079910"/>
            <a:ext cx="5623065" cy="5616037"/>
          </a:xfrm>
          <a:custGeom>
            <a:rect b="b" l="l" r="r" t="t"/>
            <a:pathLst>
              <a:path extrusionOk="0" h="8413538" w="8424068">
                <a:moveTo>
                  <a:pt x="0" y="0"/>
                </a:moveTo>
                <a:lnTo>
                  <a:pt x="8424068" y="0"/>
                </a:lnTo>
                <a:lnTo>
                  <a:pt x="8424068" y="8413538"/>
                </a:lnTo>
                <a:lnTo>
                  <a:pt x="0" y="841353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09" name="Google Shape;509;g33b6b6832ee_0_642"/>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3b6b6832ee_0_654"/>
          <p:cNvSpPr/>
          <p:nvPr/>
        </p:nvSpPr>
        <p:spPr>
          <a:xfrm>
            <a:off x="8733469" y="1969775"/>
            <a:ext cx="718344" cy="508889"/>
          </a:xfrm>
          <a:custGeom>
            <a:rect b="b" l="l" r="r" t="t"/>
            <a:pathLst>
              <a:path extrusionOk="0" h="762380" w="1570150">
                <a:moveTo>
                  <a:pt x="0" y="12192"/>
                </a:moveTo>
                <a:lnTo>
                  <a:pt x="1570150" y="0"/>
                </a:lnTo>
                <a:lnTo>
                  <a:pt x="1049886" y="743656"/>
                </a:lnTo>
                <a:lnTo>
                  <a:pt x="519010" y="762380"/>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15" name="Google Shape;515;g33b6b6832ee_0_654"/>
          <p:cNvSpPr/>
          <p:nvPr/>
        </p:nvSpPr>
        <p:spPr>
          <a:xfrm>
            <a:off x="6481633" y="1946868"/>
            <a:ext cx="608433" cy="523335"/>
          </a:xfrm>
          <a:custGeom>
            <a:rect b="b" l="l" r="r" t="t"/>
            <a:pathLst>
              <a:path extrusionOk="0" h="784022" w="1570150">
                <a:moveTo>
                  <a:pt x="0" y="12192"/>
                </a:moveTo>
                <a:lnTo>
                  <a:pt x="1570150" y="0"/>
                </a:lnTo>
                <a:lnTo>
                  <a:pt x="1057785" y="765298"/>
                </a:lnTo>
                <a:lnTo>
                  <a:pt x="471625" y="784022"/>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16" name="Google Shape;516;g33b6b6832ee_0_654"/>
          <p:cNvSpPr/>
          <p:nvPr/>
        </p:nvSpPr>
        <p:spPr>
          <a:xfrm>
            <a:off x="3261104" y="1916406"/>
            <a:ext cx="1055926" cy="527694"/>
          </a:xfrm>
          <a:custGeom>
            <a:rect b="b" l="l" r="r" t="t"/>
            <a:pathLst>
              <a:path extrusionOk="0" h="790553" w="1570150">
                <a:moveTo>
                  <a:pt x="0" y="12192"/>
                </a:moveTo>
                <a:lnTo>
                  <a:pt x="1570150" y="0"/>
                </a:lnTo>
                <a:lnTo>
                  <a:pt x="923974" y="778361"/>
                </a:lnTo>
                <a:lnTo>
                  <a:pt x="560832" y="790553"/>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17" name="Google Shape;517;g33b6b6832ee_0_654"/>
          <p:cNvSpPr/>
          <p:nvPr/>
        </p:nvSpPr>
        <p:spPr>
          <a:xfrm>
            <a:off x="-5196787" y="3286638"/>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8" name="Google Shape;518;g33b6b6832ee_0_654"/>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19" name="Google Shape;519;g33b6b6832ee_0_654"/>
          <p:cNvSpPr/>
          <p:nvPr/>
        </p:nvSpPr>
        <p:spPr>
          <a:xfrm>
            <a:off x="231417" y="3620233"/>
            <a:ext cx="6255300" cy="657000"/>
          </a:xfrm>
          <a:prstGeom prst="rect">
            <a:avLst/>
          </a:prstGeom>
          <a:noFill/>
          <a:ln>
            <a:noFill/>
          </a:ln>
        </p:spPr>
        <p:txBody>
          <a:bodyPr anchorCtr="0" anchor="t" bIns="30475" lIns="60950" spcFirstLastPara="1" rIns="60950" wrap="square" tIns="30475">
            <a:noAutofit/>
          </a:bodyPr>
          <a:lstStyle/>
          <a:p>
            <a:pPr indent="-273050" lvl="0" marL="304800" marR="0" rtl="0" algn="l">
              <a:lnSpc>
                <a:spcPct val="100000"/>
              </a:lnSpc>
              <a:spcBef>
                <a:spcPts val="0"/>
              </a:spcBef>
              <a:spcAft>
                <a:spcPts val="0"/>
              </a:spcAft>
              <a:buClr>
                <a:srgbClr val="05066D"/>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Randomly selecting 100 data points yields an accuracy of </a:t>
            </a:r>
            <a:r>
              <a:rPr b="1" i="0" lang="en-US" sz="1900" u="none" cap="none" strike="noStrike">
                <a:solidFill>
                  <a:srgbClr val="C00000"/>
                </a:solidFill>
                <a:latin typeface="Microsoft JhengHei"/>
                <a:ea typeface="Microsoft JhengHei"/>
                <a:cs typeface="Microsoft JhengHei"/>
                <a:sym typeface="Microsoft JhengHei"/>
              </a:rPr>
              <a:t>84%</a:t>
            </a:r>
            <a:endParaRPr b="0" i="0" sz="1900" u="none" cap="none" strike="noStrike">
              <a:solidFill>
                <a:srgbClr val="C00000"/>
              </a:solidFill>
              <a:latin typeface="Calibri"/>
              <a:ea typeface="Calibri"/>
              <a:cs typeface="Calibri"/>
              <a:sym typeface="Calibri"/>
            </a:endParaRPr>
          </a:p>
        </p:txBody>
      </p:sp>
      <p:sp>
        <p:nvSpPr>
          <p:cNvPr id="520" name="Google Shape;520;g33b6b6832ee_0_654"/>
          <p:cNvSpPr/>
          <p:nvPr/>
        </p:nvSpPr>
        <p:spPr>
          <a:xfrm>
            <a:off x="989682" y="4396846"/>
            <a:ext cx="5408700" cy="492300"/>
          </a:xfrm>
          <a:prstGeom prst="rect">
            <a:avLst/>
          </a:prstGeom>
          <a:noFill/>
          <a:ln>
            <a:noFill/>
          </a:ln>
        </p:spPr>
        <p:txBody>
          <a:bodyPr anchorCtr="0" anchor="t" bIns="30475" lIns="60950" spcFirstLastPara="1" rIns="60950" wrap="square" tIns="30475">
            <a:noAutofit/>
          </a:bodyPr>
          <a:lstStyle/>
          <a:p>
            <a:pPr indent="0" lvl="0" marL="0" marR="0" rtl="0" algn="l">
              <a:lnSpc>
                <a:spcPct val="150000"/>
              </a:lnSpc>
              <a:spcBef>
                <a:spcPts val="0"/>
              </a:spcBef>
              <a:spcAft>
                <a:spcPts val="0"/>
              </a:spcAft>
              <a:buClr>
                <a:schemeClr val="dk1"/>
              </a:buClr>
              <a:buSzPts val="700"/>
              <a:buFont typeface="Arial"/>
              <a:buNone/>
            </a:pPr>
            <a:r>
              <a:rPr b="1" i="0" lang="en-US" sz="1900" u="sng" cap="none" strike="noStrike">
                <a:solidFill>
                  <a:srgbClr val="05066D"/>
                </a:solidFill>
                <a:latin typeface="Microsoft JhengHei"/>
                <a:ea typeface="Microsoft JhengHei"/>
                <a:cs typeface="Microsoft JhengHei"/>
                <a:sym typeface="Microsoft JhengHei"/>
              </a:rPr>
              <a:t>"Evaluating the </a:t>
            </a:r>
            <a:r>
              <a:rPr b="1" i="0" lang="en-US" sz="1900" u="sng" cap="none" strike="noStrike">
                <a:solidFill>
                  <a:srgbClr val="FF0000"/>
                </a:solidFill>
                <a:latin typeface="Microsoft JhengHei"/>
                <a:ea typeface="Microsoft JhengHei"/>
                <a:cs typeface="Microsoft JhengHei"/>
                <a:sym typeface="Microsoft JhengHei"/>
              </a:rPr>
              <a:t>effectiveness</a:t>
            </a:r>
            <a:r>
              <a:rPr b="1" i="0" lang="en-US" sz="1900" u="sng" cap="none" strike="noStrike">
                <a:solidFill>
                  <a:srgbClr val="05066D"/>
                </a:solidFill>
                <a:latin typeface="Microsoft JhengHei"/>
                <a:ea typeface="Microsoft JhengHei"/>
                <a:cs typeface="Microsoft JhengHei"/>
                <a:sym typeface="Microsoft JhengHei"/>
              </a:rPr>
              <a:t> of LLM model in wireless communication scenarios."</a:t>
            </a:r>
            <a:endParaRPr b="1" i="0" sz="1900" u="sng" cap="none" strike="noStrike">
              <a:solidFill>
                <a:srgbClr val="05066D"/>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chemeClr val="dk1"/>
              </a:buClr>
              <a:buSzPts val="700"/>
              <a:buFont typeface="Arial"/>
              <a:buNone/>
            </a:pPr>
            <a:r>
              <a:t/>
            </a:r>
            <a:endParaRPr b="1" i="0" sz="1900" u="sng" cap="none" strike="noStrike">
              <a:solidFill>
                <a:srgbClr val="05066D"/>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chemeClr val="dk1"/>
              </a:buClr>
              <a:buSzPts val="700"/>
              <a:buFont typeface="Arial"/>
              <a:buNone/>
            </a:pPr>
            <a:r>
              <a:t/>
            </a:r>
            <a:endParaRPr b="1" i="0" sz="1900" u="sng" cap="none" strike="noStrike">
              <a:solidFill>
                <a:srgbClr val="05066D"/>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chemeClr val="dk1"/>
              </a:buClr>
              <a:buSzPts val="700"/>
              <a:buFont typeface="Arial"/>
              <a:buNone/>
            </a:pPr>
            <a:r>
              <a:t/>
            </a:r>
            <a:endParaRPr b="1" i="0" sz="1900" u="sng" cap="none" strike="noStrike">
              <a:solidFill>
                <a:srgbClr val="05066D"/>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chemeClr val="dk1"/>
              </a:buClr>
              <a:buSzPts val="700"/>
              <a:buFont typeface="Arial"/>
              <a:buNone/>
            </a:pPr>
            <a:r>
              <a:t/>
            </a:r>
            <a:endParaRPr b="1" i="0" sz="1900" u="sng" cap="none" strike="noStrike">
              <a:solidFill>
                <a:srgbClr val="05066D"/>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rgbClr val="000000"/>
              </a:buClr>
              <a:buSzPts val="1900"/>
              <a:buFont typeface="Arial"/>
              <a:buNone/>
            </a:pPr>
            <a:r>
              <a:t/>
            </a:r>
            <a:endParaRPr b="1" i="0" sz="1900" u="sng" cap="none" strike="noStrike">
              <a:solidFill>
                <a:srgbClr val="05066D"/>
              </a:solidFill>
              <a:latin typeface="Microsoft JhengHei"/>
              <a:ea typeface="Microsoft JhengHei"/>
              <a:cs typeface="Microsoft JhengHei"/>
              <a:sym typeface="Microsoft JhengHei"/>
            </a:endParaRPr>
          </a:p>
        </p:txBody>
      </p:sp>
      <p:grpSp>
        <p:nvGrpSpPr>
          <p:cNvPr id="521" name="Google Shape;521;g33b6b6832ee_0_654"/>
          <p:cNvGrpSpPr/>
          <p:nvPr/>
        </p:nvGrpSpPr>
        <p:grpSpPr>
          <a:xfrm>
            <a:off x="9503431" y="2287542"/>
            <a:ext cx="1659698" cy="390019"/>
            <a:chOff x="13523425" y="5696295"/>
            <a:chExt cx="2489423" cy="585000"/>
          </a:xfrm>
        </p:grpSpPr>
        <p:sp>
          <p:nvSpPr>
            <p:cNvPr id="522" name="Google Shape;522;g33b6b6832ee_0_654"/>
            <p:cNvSpPr/>
            <p:nvPr/>
          </p:nvSpPr>
          <p:spPr>
            <a:xfrm>
              <a:off x="13523425" y="5696295"/>
              <a:ext cx="1828500" cy="585000"/>
            </a:xfrm>
            <a:prstGeom prst="wedgeRoundRectCallout">
              <a:avLst>
                <a:gd fmla="val -58163" name="adj1"/>
                <a:gd fmla="val 40704"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23" name="Google Shape;523;g33b6b6832ee_0_654"/>
            <p:cNvSpPr txBox="1"/>
            <p:nvPr/>
          </p:nvSpPr>
          <p:spPr>
            <a:xfrm>
              <a:off x="13706748" y="5857277"/>
              <a:ext cx="2306100" cy="3000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Very strong</a:t>
              </a:r>
              <a:endParaRPr b="1" i="0" sz="1300" u="none" cap="none" strike="noStrike">
                <a:solidFill>
                  <a:srgbClr val="000000"/>
                </a:solidFill>
                <a:latin typeface="Microsoft JhengHei"/>
                <a:ea typeface="Microsoft JhengHei"/>
                <a:cs typeface="Microsoft JhengHei"/>
                <a:sym typeface="Microsoft JhengHei"/>
              </a:endParaRPr>
            </a:p>
          </p:txBody>
        </p:sp>
      </p:grpSp>
      <p:grpSp>
        <p:nvGrpSpPr>
          <p:cNvPr id="524" name="Google Shape;524;g33b6b6832ee_0_654"/>
          <p:cNvGrpSpPr/>
          <p:nvPr/>
        </p:nvGrpSpPr>
        <p:grpSpPr>
          <a:xfrm>
            <a:off x="4174420" y="2200694"/>
            <a:ext cx="2218111" cy="527026"/>
            <a:chOff x="5905450" y="5593519"/>
            <a:chExt cx="3327000" cy="790500"/>
          </a:xfrm>
        </p:grpSpPr>
        <p:sp>
          <p:nvSpPr>
            <p:cNvPr id="525" name="Google Shape;525;g33b6b6832ee_0_654"/>
            <p:cNvSpPr/>
            <p:nvPr/>
          </p:nvSpPr>
          <p:spPr>
            <a:xfrm>
              <a:off x="5905450" y="5593519"/>
              <a:ext cx="3327000" cy="7905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526" name="Google Shape;526;g33b6b6832ee_0_654"/>
            <p:cNvSpPr txBox="1"/>
            <p:nvPr/>
          </p:nvSpPr>
          <p:spPr>
            <a:xfrm>
              <a:off x="6027663" y="5679998"/>
              <a:ext cx="3180600" cy="624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what is the received power level?</a:t>
              </a:r>
              <a:endParaRPr b="0" i="0" sz="900" u="none" cap="none" strike="noStrike">
                <a:solidFill>
                  <a:srgbClr val="000000"/>
                </a:solidFill>
                <a:latin typeface="Arial"/>
                <a:ea typeface="Arial"/>
                <a:cs typeface="Arial"/>
                <a:sym typeface="Arial"/>
              </a:endParaRPr>
            </a:p>
          </p:txBody>
        </p:sp>
      </p:grpSp>
      <p:grpSp>
        <p:nvGrpSpPr>
          <p:cNvPr id="527" name="Google Shape;527;g33b6b6832ee_0_654"/>
          <p:cNvGrpSpPr/>
          <p:nvPr/>
        </p:nvGrpSpPr>
        <p:grpSpPr>
          <a:xfrm>
            <a:off x="7145261" y="1895068"/>
            <a:ext cx="1470649" cy="1088352"/>
            <a:chOff x="-2320500" y="-283474"/>
            <a:chExt cx="2941297" cy="2176704"/>
          </a:xfrm>
        </p:grpSpPr>
        <p:sp>
          <p:nvSpPr>
            <p:cNvPr id="528" name="Google Shape;528;g33b6b6832ee_0_654"/>
            <p:cNvSpPr/>
            <p:nvPr/>
          </p:nvSpPr>
          <p:spPr>
            <a:xfrm>
              <a:off x="-2320500" y="-283474"/>
              <a:ext cx="2934021" cy="2176704"/>
            </a:xfrm>
            <a:custGeom>
              <a:rect b="b" l="l" r="r" t="t"/>
              <a:pathLst>
                <a:path extrusionOk="0" h="2737993" w="3749548">
                  <a:moveTo>
                    <a:pt x="0" y="456311"/>
                  </a:moveTo>
                  <a:cubicBezTo>
                    <a:pt x="0" y="204343"/>
                    <a:pt x="205867" y="0"/>
                    <a:pt x="459740" y="0"/>
                  </a:cubicBezTo>
                  <a:lnTo>
                    <a:pt x="3289808" y="0"/>
                  </a:lnTo>
                  <a:cubicBezTo>
                    <a:pt x="3543681" y="0"/>
                    <a:pt x="3749548" y="204343"/>
                    <a:pt x="3749548" y="456311"/>
                  </a:cubicBezTo>
                  <a:lnTo>
                    <a:pt x="3749548" y="2281682"/>
                  </a:lnTo>
                  <a:cubicBezTo>
                    <a:pt x="3749548" y="2533650"/>
                    <a:pt x="3543681" y="2737993"/>
                    <a:pt x="3289808" y="2737993"/>
                  </a:cubicBezTo>
                  <a:lnTo>
                    <a:pt x="459740" y="2737993"/>
                  </a:lnTo>
                  <a:cubicBezTo>
                    <a:pt x="205867" y="2737993"/>
                    <a:pt x="0" y="2533650"/>
                    <a:pt x="0" y="2281682"/>
                  </a:cubicBezTo>
                  <a:close/>
                </a:path>
              </a:pathLst>
            </a:custGeom>
            <a:solidFill>
              <a:srgbClr val="F3F3F4"/>
            </a:solidFill>
            <a:ln cap="flat" cmpd="sng" w="38100">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29" name="Google Shape;529;g33b6b6832ee_0_654"/>
            <p:cNvSpPr txBox="1"/>
            <p:nvPr/>
          </p:nvSpPr>
          <p:spPr>
            <a:xfrm>
              <a:off x="-2311103" y="-224542"/>
              <a:ext cx="2931900" cy="20868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Microsoft JhengHei"/>
                  <a:ea typeface="Microsoft JhengHei"/>
                  <a:cs typeface="Microsoft JhengHei"/>
                  <a:sym typeface="Microsoft JhengHei"/>
                </a:rPr>
                <a:t>3D Channel GPT</a:t>
              </a:r>
              <a:endParaRPr b="1" i="0" sz="2000" u="none" cap="none" strike="noStrike">
                <a:solidFill>
                  <a:srgbClr val="000000"/>
                </a:solidFill>
                <a:latin typeface="Microsoft JhengHei"/>
                <a:ea typeface="Microsoft JhengHei"/>
                <a:cs typeface="Microsoft JhengHei"/>
                <a:sym typeface="Microsoft JhengHei"/>
              </a:endParaRPr>
            </a:p>
          </p:txBody>
        </p:sp>
      </p:grpSp>
      <p:sp>
        <p:nvSpPr>
          <p:cNvPr id="530" name="Google Shape;530;g33b6b6832ee_0_654"/>
          <p:cNvSpPr/>
          <p:nvPr/>
        </p:nvSpPr>
        <p:spPr>
          <a:xfrm>
            <a:off x="622983" y="1694013"/>
            <a:ext cx="2340000" cy="1504500"/>
          </a:xfrm>
          <a:prstGeom prst="roundRect">
            <a:avLst>
              <a:gd fmla="val 791" name="adj"/>
            </a:avLst>
          </a:prstGeom>
          <a:blipFill rotWithShape="1">
            <a:blip r:embed="rId5">
              <a:alphaModFix/>
            </a:blip>
            <a:stretch>
              <a:fillRect b="-93978" l="-5989" r="-21989" t="0"/>
            </a:stretch>
          </a:blip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1" name="Google Shape;531;g33b6b6832ee_0_654"/>
          <p:cNvSpPr/>
          <p:nvPr/>
        </p:nvSpPr>
        <p:spPr>
          <a:xfrm rot="-5400000">
            <a:off x="3636750" y="2341273"/>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2" name="Google Shape;532;g33b6b6832ee_0_654"/>
          <p:cNvSpPr/>
          <p:nvPr/>
        </p:nvSpPr>
        <p:spPr>
          <a:xfrm rot="-5400000">
            <a:off x="6643134" y="2346794"/>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3" name="Google Shape;533;g33b6b6832ee_0_654"/>
          <p:cNvSpPr/>
          <p:nvPr/>
        </p:nvSpPr>
        <p:spPr>
          <a:xfrm rot="-5400000">
            <a:off x="8948851" y="2346795"/>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4" name="Google Shape;534;g33b6b6832ee_0_654"/>
          <p:cNvSpPr/>
          <p:nvPr/>
        </p:nvSpPr>
        <p:spPr>
          <a:xfrm rot="-5400000">
            <a:off x="663971" y="4525852"/>
            <a:ext cx="261300" cy="2343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5" name="Google Shape;535;g33b6b6832ee_0_654"/>
          <p:cNvSpPr txBox="1"/>
          <p:nvPr/>
        </p:nvSpPr>
        <p:spPr>
          <a:xfrm>
            <a:off x="6974033" y="6283700"/>
            <a:ext cx="4704300" cy="2616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icrosoft JhengHei"/>
                <a:ea typeface="Microsoft JhengHei"/>
                <a:cs typeface="Microsoft JhengHei"/>
                <a:sym typeface="Microsoft JhengHei"/>
              </a:rPr>
              <a:t>▲ Comparison of the actual results and model output</a:t>
            </a:r>
            <a:endParaRPr b="0" i="0" sz="1300" u="none" cap="none" strike="noStrike">
              <a:solidFill>
                <a:schemeClr val="dk1"/>
              </a:solidFill>
              <a:latin typeface="Microsoft JhengHei"/>
              <a:ea typeface="Microsoft JhengHei"/>
              <a:cs typeface="Microsoft JhengHei"/>
              <a:sym typeface="Microsoft JhengHei"/>
            </a:endParaRPr>
          </a:p>
        </p:txBody>
      </p:sp>
      <p:grpSp>
        <p:nvGrpSpPr>
          <p:cNvPr id="536" name="Google Shape;536;g33b6b6832ee_0_654"/>
          <p:cNvGrpSpPr/>
          <p:nvPr/>
        </p:nvGrpSpPr>
        <p:grpSpPr>
          <a:xfrm>
            <a:off x="6481957" y="3286802"/>
            <a:ext cx="5217329" cy="2997150"/>
            <a:chOff x="9722450" y="4929957"/>
            <a:chExt cx="7825602" cy="4495500"/>
          </a:xfrm>
        </p:grpSpPr>
        <p:pic>
          <p:nvPicPr>
            <p:cNvPr descr="一張含有 文字, 螢幕擷取畫面, 軟體 的圖片&#10;&#10;自動產生的描述" id="537" name="Google Shape;537;g33b6b6832ee_0_654"/>
            <p:cNvPicPr preferRelativeResize="0"/>
            <p:nvPr/>
          </p:nvPicPr>
          <p:blipFill rotWithShape="1">
            <a:blip r:embed="rId6">
              <a:alphaModFix/>
            </a:blip>
            <a:srcRect b="0" l="0" r="16198" t="1039"/>
            <a:stretch/>
          </p:blipFill>
          <p:spPr>
            <a:xfrm>
              <a:off x="9722450" y="5007429"/>
              <a:ext cx="7825602" cy="4333618"/>
            </a:xfrm>
            <a:prstGeom prst="rect">
              <a:avLst/>
            </a:prstGeom>
            <a:noFill/>
            <a:ln>
              <a:noFill/>
            </a:ln>
          </p:spPr>
        </p:pic>
        <p:sp>
          <p:nvSpPr>
            <p:cNvPr id="538" name="Google Shape;538;g33b6b6832ee_0_654"/>
            <p:cNvSpPr/>
            <p:nvPr/>
          </p:nvSpPr>
          <p:spPr>
            <a:xfrm>
              <a:off x="12649200" y="4929957"/>
              <a:ext cx="2333700" cy="4495500"/>
            </a:xfrm>
            <a:prstGeom prst="rect">
              <a:avLst/>
            </a:prstGeom>
            <a:noFill/>
            <a:ln cap="flat" cmpd="sng" w="38100">
              <a:solidFill>
                <a:srgbClr val="FF0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39" name="Google Shape;539;g33b6b6832ee_0_654"/>
            <p:cNvSpPr/>
            <p:nvPr/>
          </p:nvSpPr>
          <p:spPr>
            <a:xfrm>
              <a:off x="15098627" y="4929957"/>
              <a:ext cx="2332800" cy="4495500"/>
            </a:xfrm>
            <a:prstGeom prst="rect">
              <a:avLst/>
            </a:prstGeom>
            <a:noFill/>
            <a:ln cap="flat" cmpd="sng" w="38100">
              <a:solidFill>
                <a:srgbClr val="FFC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540" name="Google Shape;540;g33b6b6832ee_0_654"/>
          <p:cNvSpPr/>
          <p:nvPr/>
        </p:nvSpPr>
        <p:spPr>
          <a:xfrm>
            <a:off x="3269232" y="1825925"/>
            <a:ext cx="1038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41" name="Google Shape;541;g33b6b6832ee_0_654"/>
          <p:cNvSpPr/>
          <p:nvPr/>
        </p:nvSpPr>
        <p:spPr>
          <a:xfrm>
            <a:off x="3227880" y="1587515"/>
            <a:ext cx="1174800" cy="3078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generate</a:t>
            </a:r>
            <a:endParaRPr b="0" i="0" sz="500" u="none" cap="none" strike="noStrike">
              <a:solidFill>
                <a:srgbClr val="000000"/>
              </a:solidFill>
              <a:latin typeface="Arial"/>
              <a:ea typeface="Arial"/>
              <a:cs typeface="Arial"/>
              <a:sym typeface="Arial"/>
            </a:endParaRPr>
          </a:p>
        </p:txBody>
      </p:sp>
      <p:sp>
        <p:nvSpPr>
          <p:cNvPr id="542" name="Google Shape;542;g33b6b6832ee_0_654"/>
          <p:cNvSpPr/>
          <p:nvPr/>
        </p:nvSpPr>
        <p:spPr>
          <a:xfrm>
            <a:off x="6486593" y="1856387"/>
            <a:ext cx="603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43" name="Google Shape;543;g33b6b6832ee_0_654"/>
          <p:cNvSpPr/>
          <p:nvPr/>
        </p:nvSpPr>
        <p:spPr>
          <a:xfrm>
            <a:off x="6447185" y="1623448"/>
            <a:ext cx="8007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input</a:t>
            </a:r>
            <a:endParaRPr b="0" i="0" sz="500" u="none" cap="none" strike="noStrike">
              <a:solidFill>
                <a:srgbClr val="000000"/>
              </a:solidFill>
              <a:latin typeface="Arial"/>
              <a:ea typeface="Arial"/>
              <a:cs typeface="Arial"/>
              <a:sym typeface="Arial"/>
            </a:endParaRPr>
          </a:p>
        </p:txBody>
      </p:sp>
      <p:sp>
        <p:nvSpPr>
          <p:cNvPr id="544" name="Google Shape;544;g33b6b6832ee_0_654"/>
          <p:cNvSpPr/>
          <p:nvPr/>
        </p:nvSpPr>
        <p:spPr>
          <a:xfrm>
            <a:off x="8738987" y="1879293"/>
            <a:ext cx="7113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45" name="Google Shape;545;g33b6b6832ee_0_654"/>
          <p:cNvSpPr/>
          <p:nvPr/>
        </p:nvSpPr>
        <p:spPr>
          <a:xfrm>
            <a:off x="8687416" y="1620755"/>
            <a:ext cx="9909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output</a:t>
            </a:r>
            <a:endParaRPr b="0" i="0" sz="500" u="none" cap="none" strike="noStrike">
              <a:solidFill>
                <a:srgbClr val="000000"/>
              </a:solidFill>
              <a:latin typeface="Arial"/>
              <a:ea typeface="Arial"/>
              <a:cs typeface="Arial"/>
              <a:sym typeface="Arial"/>
            </a:endParaRPr>
          </a:p>
        </p:txBody>
      </p:sp>
      <p:sp>
        <p:nvSpPr>
          <p:cNvPr id="546" name="Google Shape;546;g33b6b6832ee_0_654"/>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547" name="Google Shape;547;g33b6b6832ee_0_654"/>
          <p:cNvSpPr txBox="1"/>
          <p:nvPr/>
        </p:nvSpPr>
        <p:spPr>
          <a:xfrm>
            <a:off x="651085" y="154441"/>
            <a:ext cx="11047500" cy="4926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3200"/>
              <a:buFont typeface="Arial"/>
              <a:buNone/>
            </a:pPr>
            <a:r>
              <a:rPr b="1" i="0" lang="en-US" sz="3200" u="none" cap="none" strike="noStrike">
                <a:solidFill>
                  <a:srgbClr val="05066D"/>
                </a:solidFill>
                <a:latin typeface="Poppins Black"/>
                <a:ea typeface="Poppins Black"/>
                <a:cs typeface="Poppins Black"/>
                <a:sym typeface="Poppins Black"/>
              </a:rPr>
              <a:t>Case 1 : Single Base Station Scenario </a:t>
            </a:r>
            <a:endParaRPr b="1" i="0" sz="3200" u="none" cap="none" strike="noStrike">
              <a:solidFill>
                <a:srgbClr val="05066D"/>
              </a:solidFill>
              <a:latin typeface="Poppins Black"/>
              <a:ea typeface="Poppins Black"/>
              <a:cs typeface="Poppins Black"/>
              <a:sym typeface="Poppi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3b6b6832ee_0_694"/>
          <p:cNvSpPr/>
          <p:nvPr/>
        </p:nvSpPr>
        <p:spPr>
          <a:xfrm>
            <a:off x="8698797" y="713355"/>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53" name="Google Shape;553;g33b6b6832ee_0_694"/>
          <p:cNvSpPr txBox="1"/>
          <p:nvPr/>
        </p:nvSpPr>
        <p:spPr>
          <a:xfrm>
            <a:off x="2975459" y="1004433"/>
            <a:ext cx="11047500" cy="4155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700"/>
              <a:buFont typeface="Arial"/>
              <a:buNone/>
            </a:pPr>
            <a:r>
              <a:rPr b="1" i="0" lang="en-US" sz="2700" u="none" cap="none" strike="noStrike">
                <a:solidFill>
                  <a:srgbClr val="05066D"/>
                </a:solidFill>
                <a:latin typeface="Microsoft JhengHei"/>
                <a:ea typeface="Microsoft JhengHei"/>
                <a:cs typeface="Microsoft JhengHei"/>
                <a:sym typeface="Microsoft JhengHei"/>
              </a:rPr>
              <a:t>Result Comparison : Model Prediction vs. Actual Results</a:t>
            </a:r>
            <a:endParaRPr b="0" i="0" sz="900" u="none" cap="none" strike="noStrike">
              <a:solidFill>
                <a:srgbClr val="000000"/>
              </a:solidFill>
              <a:latin typeface="Arial"/>
              <a:ea typeface="Arial"/>
              <a:cs typeface="Arial"/>
              <a:sym typeface="Arial"/>
            </a:endParaRPr>
          </a:p>
        </p:txBody>
      </p:sp>
      <p:sp>
        <p:nvSpPr>
          <p:cNvPr id="554" name="Google Shape;554;g33b6b6832ee_0_694"/>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555" name="Google Shape;555;g33b6b6832ee_0_694"/>
          <p:cNvGrpSpPr/>
          <p:nvPr/>
        </p:nvGrpSpPr>
        <p:grpSpPr>
          <a:xfrm>
            <a:off x="2052180" y="1839235"/>
            <a:ext cx="8942210" cy="4785527"/>
            <a:chOff x="9722449" y="4651651"/>
            <a:chExt cx="8484875" cy="4689395"/>
          </a:xfrm>
        </p:grpSpPr>
        <p:pic>
          <p:nvPicPr>
            <p:cNvPr descr="一張含有 文字, 螢幕擷取畫面, 軟體 的圖片&#10;&#10;自動產生的描述" id="556" name="Google Shape;556;g33b6b6832ee_0_694"/>
            <p:cNvPicPr preferRelativeResize="0"/>
            <p:nvPr/>
          </p:nvPicPr>
          <p:blipFill rotWithShape="1">
            <a:blip r:embed="rId5">
              <a:alphaModFix/>
            </a:blip>
            <a:srcRect b="0" l="0" r="16198" t="1039"/>
            <a:stretch/>
          </p:blipFill>
          <p:spPr>
            <a:xfrm>
              <a:off x="9722449" y="4651651"/>
              <a:ext cx="8484875" cy="4689395"/>
            </a:xfrm>
            <a:prstGeom prst="rect">
              <a:avLst/>
            </a:prstGeom>
            <a:noFill/>
            <a:ln>
              <a:noFill/>
            </a:ln>
          </p:spPr>
        </p:pic>
        <p:sp>
          <p:nvSpPr>
            <p:cNvPr id="557" name="Google Shape;557;g33b6b6832ee_0_694"/>
            <p:cNvSpPr/>
            <p:nvPr/>
          </p:nvSpPr>
          <p:spPr>
            <a:xfrm>
              <a:off x="12685924" y="4768780"/>
              <a:ext cx="2333700" cy="4495500"/>
            </a:xfrm>
            <a:prstGeom prst="rect">
              <a:avLst/>
            </a:prstGeom>
            <a:noFill/>
            <a:ln cap="flat" cmpd="sng" w="38100">
              <a:solidFill>
                <a:srgbClr val="FF0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58" name="Google Shape;558;g33b6b6832ee_0_694"/>
            <p:cNvSpPr/>
            <p:nvPr/>
          </p:nvSpPr>
          <p:spPr>
            <a:xfrm>
              <a:off x="15172077" y="4768778"/>
              <a:ext cx="2332800" cy="4495500"/>
            </a:xfrm>
            <a:prstGeom prst="rect">
              <a:avLst/>
            </a:prstGeom>
            <a:noFill/>
            <a:ln cap="flat" cmpd="sng" w="38100">
              <a:solidFill>
                <a:srgbClr val="FFC000"/>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559" name="Google Shape;559;g33b6b6832ee_0_694"/>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560" name="Google Shape;560;g33b6b6832ee_0_694"/>
          <p:cNvSpPr txBox="1"/>
          <p:nvPr/>
        </p:nvSpPr>
        <p:spPr>
          <a:xfrm>
            <a:off x="651085" y="154441"/>
            <a:ext cx="11047500" cy="4926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3200"/>
              <a:buFont typeface="Arial"/>
              <a:buNone/>
            </a:pPr>
            <a:r>
              <a:rPr b="1" i="0" lang="en-US" sz="3200" u="none" cap="none" strike="noStrike">
                <a:solidFill>
                  <a:srgbClr val="05066D"/>
                </a:solidFill>
                <a:latin typeface="Poppins Black"/>
                <a:ea typeface="Poppins Black"/>
                <a:cs typeface="Poppins Black"/>
                <a:sym typeface="Poppins Black"/>
              </a:rPr>
              <a:t>Case 1 : Single Base Station Scenario </a:t>
            </a:r>
            <a:endParaRPr b="1" i="0" sz="3200" u="none" cap="none" strike="noStrike">
              <a:solidFill>
                <a:srgbClr val="05066D"/>
              </a:solidFill>
              <a:latin typeface="Poppins Black"/>
              <a:ea typeface="Poppins Black"/>
              <a:cs typeface="Poppins Black"/>
              <a:sym typeface="Poppins Black"/>
            </a:endParaRPr>
          </a:p>
        </p:txBody>
      </p:sp>
      <p:sp>
        <p:nvSpPr>
          <p:cNvPr id="561" name="Google Shape;561;g33b6b6832ee_0_694"/>
          <p:cNvSpPr txBox="1"/>
          <p:nvPr/>
        </p:nvSpPr>
        <p:spPr>
          <a:xfrm>
            <a:off x="10222345" y="3120707"/>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FF0000"/>
                </a:solidFill>
                <a:latin typeface="Arial"/>
                <a:ea typeface="Arial"/>
                <a:cs typeface="Arial"/>
                <a:sym typeface="Arial"/>
              </a:rPr>
              <a:t>Correct</a:t>
            </a:r>
            <a:endParaRPr b="0" i="0" sz="2700" u="none" cap="none" strike="noStrike">
              <a:solidFill>
                <a:srgbClr val="FF0000"/>
              </a:solidFill>
              <a:latin typeface="Arial"/>
              <a:ea typeface="Arial"/>
              <a:cs typeface="Arial"/>
              <a:sym typeface="Arial"/>
            </a:endParaRPr>
          </a:p>
        </p:txBody>
      </p:sp>
      <p:sp>
        <p:nvSpPr>
          <p:cNvPr id="562" name="Google Shape;562;g33b6b6832ee_0_694"/>
          <p:cNvSpPr txBox="1"/>
          <p:nvPr/>
        </p:nvSpPr>
        <p:spPr>
          <a:xfrm>
            <a:off x="10231866" y="3830238"/>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FF0000"/>
                </a:solidFill>
                <a:latin typeface="Arial"/>
                <a:ea typeface="Arial"/>
                <a:cs typeface="Arial"/>
                <a:sym typeface="Arial"/>
              </a:rPr>
              <a:t>Correct</a:t>
            </a:r>
            <a:endParaRPr b="0" i="0" sz="2700" u="none" cap="none" strike="noStrike">
              <a:solidFill>
                <a:srgbClr val="FF0000"/>
              </a:solidFill>
              <a:latin typeface="Arial"/>
              <a:ea typeface="Arial"/>
              <a:cs typeface="Arial"/>
              <a:sym typeface="Arial"/>
            </a:endParaRPr>
          </a:p>
        </p:txBody>
      </p:sp>
      <p:sp>
        <p:nvSpPr>
          <p:cNvPr id="563" name="Google Shape;563;g33b6b6832ee_0_694"/>
          <p:cNvSpPr txBox="1"/>
          <p:nvPr/>
        </p:nvSpPr>
        <p:spPr>
          <a:xfrm>
            <a:off x="10194991" y="4557867"/>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2700" u="none" cap="none" strike="noStrike">
                <a:solidFill>
                  <a:srgbClr val="FF0000"/>
                </a:solidFill>
                <a:latin typeface="Arial"/>
                <a:ea typeface="Arial"/>
                <a:cs typeface="Arial"/>
                <a:sym typeface="Arial"/>
              </a:rPr>
              <a:t>Correct</a:t>
            </a:r>
            <a:endParaRPr b="0" i="0" sz="2700" u="none" cap="none" strike="noStrike">
              <a:solidFill>
                <a:srgbClr val="FF0000"/>
              </a:solidFill>
              <a:latin typeface="Arial"/>
              <a:ea typeface="Arial"/>
              <a:cs typeface="Arial"/>
              <a:sym typeface="Arial"/>
            </a:endParaRPr>
          </a:p>
        </p:txBody>
      </p:sp>
      <p:sp>
        <p:nvSpPr>
          <p:cNvPr id="564" name="Google Shape;564;g33b6b6832ee_0_694"/>
          <p:cNvSpPr txBox="1"/>
          <p:nvPr/>
        </p:nvSpPr>
        <p:spPr>
          <a:xfrm>
            <a:off x="10222345" y="5175346"/>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2700" u="none" cap="none" strike="noStrike">
                <a:solidFill>
                  <a:srgbClr val="FF0000"/>
                </a:solidFill>
                <a:latin typeface="Arial"/>
                <a:ea typeface="Arial"/>
                <a:cs typeface="Arial"/>
                <a:sym typeface="Arial"/>
              </a:rPr>
              <a:t>Correct</a:t>
            </a:r>
            <a:endParaRPr b="0" i="0" sz="2700" u="none" cap="none" strike="noStrike">
              <a:solidFill>
                <a:srgbClr val="FF0000"/>
              </a:solidFill>
              <a:latin typeface="Arial"/>
              <a:ea typeface="Arial"/>
              <a:cs typeface="Arial"/>
              <a:sym typeface="Arial"/>
            </a:endParaRPr>
          </a:p>
        </p:txBody>
      </p:sp>
      <p:sp>
        <p:nvSpPr>
          <p:cNvPr id="565" name="Google Shape;565;g33b6b6832ee_0_694"/>
          <p:cNvSpPr txBox="1"/>
          <p:nvPr/>
        </p:nvSpPr>
        <p:spPr>
          <a:xfrm>
            <a:off x="10205397" y="5935660"/>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2700" u="none" cap="none" strike="noStrike">
                <a:solidFill>
                  <a:srgbClr val="FF0000"/>
                </a:solidFill>
                <a:latin typeface="Arial"/>
                <a:ea typeface="Arial"/>
                <a:cs typeface="Arial"/>
                <a:sym typeface="Arial"/>
              </a:rPr>
              <a:t>Correct</a:t>
            </a:r>
            <a:endParaRPr b="0" i="0" sz="2700" u="none" cap="none" strike="noStrike">
              <a:solidFill>
                <a:srgbClr val="FF0000"/>
              </a:solidFill>
              <a:latin typeface="Arial"/>
              <a:ea typeface="Arial"/>
              <a:cs typeface="Arial"/>
              <a:sym typeface="Arial"/>
            </a:endParaRPr>
          </a:p>
        </p:txBody>
      </p:sp>
      <p:sp>
        <p:nvSpPr>
          <p:cNvPr id="566" name="Google Shape;566;g33b6b6832ee_0_694"/>
          <p:cNvSpPr txBox="1"/>
          <p:nvPr/>
        </p:nvSpPr>
        <p:spPr>
          <a:xfrm>
            <a:off x="10206705" y="2410237"/>
            <a:ext cx="1568400" cy="477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FF0000"/>
                </a:solidFill>
                <a:latin typeface="Arial"/>
                <a:ea typeface="Arial"/>
                <a:cs typeface="Arial"/>
                <a:sym typeface="Arial"/>
              </a:rPr>
              <a:t>Fail</a:t>
            </a:r>
            <a:endParaRPr b="0" i="0" sz="2700" u="none" cap="none" strike="noStrike">
              <a:solidFill>
                <a:srgbClr val="FF0000"/>
              </a:solidFill>
              <a:latin typeface="Arial"/>
              <a:ea typeface="Arial"/>
              <a:cs typeface="Arial"/>
              <a:sym typeface="Arial"/>
            </a:endParaRPr>
          </a:p>
        </p:txBody>
      </p:sp>
      <p:sp>
        <p:nvSpPr>
          <p:cNvPr id="567" name="Google Shape;567;g33b6b6832ee_0_694"/>
          <p:cNvSpPr txBox="1"/>
          <p:nvPr/>
        </p:nvSpPr>
        <p:spPr>
          <a:xfrm>
            <a:off x="-382367" y="2130423"/>
            <a:ext cx="2455500" cy="6073800"/>
          </a:xfrm>
          <a:prstGeom prst="rect">
            <a:avLst/>
          </a:prstGeom>
          <a:noFill/>
          <a:ln>
            <a:noFill/>
          </a:ln>
        </p:spPr>
        <p:txBody>
          <a:bodyPr anchorCtr="0" anchor="t" bIns="30475" lIns="60950" spcFirstLastPara="1" rIns="60950" wrap="square" tIns="30475">
            <a:spAutoFit/>
          </a:bodyPr>
          <a:lstStyle/>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(-226,365,1)</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(232,-146,1) </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(-594,-215,1)</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(-213,-351,1)</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(-17,67,1) </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(-559,-317,1) </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t/>
            </a:r>
            <a:endParaRPr b="0" i="0" sz="2100" u="none" cap="none" strike="noStrike">
              <a:solidFill>
                <a:schemeClr val="accent1"/>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rPr b="0" i="0" lang="en-US" sz="2100" u="none" cap="none" strike="noStrike">
                <a:solidFill>
                  <a:schemeClr val="accent1"/>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r">
              <a:lnSpc>
                <a:spcPct val="220000"/>
              </a:lnSpc>
              <a:spcBef>
                <a:spcPts val="0"/>
              </a:spcBef>
              <a:spcAft>
                <a:spcPts val="0"/>
              </a:spcAft>
              <a:buClr>
                <a:srgbClr val="000000"/>
              </a:buClr>
              <a:buSzPts val="2100"/>
              <a:buFont typeface="Arial"/>
              <a:buNone/>
            </a:pPr>
            <a:r>
              <a:t/>
            </a:r>
            <a:endParaRPr b="0" i="0" sz="2100" u="none" cap="none" strike="noStrike">
              <a:solidFill>
                <a:schemeClr val="accent1"/>
              </a:solidFill>
              <a:latin typeface="Arial"/>
              <a:ea typeface="Arial"/>
              <a:cs typeface="Arial"/>
              <a:sym typeface="Arial"/>
            </a:endParaRPr>
          </a:p>
        </p:txBody>
      </p:sp>
      <p:sp>
        <p:nvSpPr>
          <p:cNvPr id="568" name="Google Shape;568;g33b6b6832ee_0_694"/>
          <p:cNvSpPr txBox="1"/>
          <p:nvPr/>
        </p:nvSpPr>
        <p:spPr>
          <a:xfrm>
            <a:off x="273850" y="1273667"/>
            <a:ext cx="2292900" cy="4155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2700"/>
              <a:buFont typeface="Arial"/>
              <a:buNone/>
            </a:pPr>
            <a:r>
              <a:rPr b="0" i="0" lang="en-US" sz="2300" u="none" cap="none" strike="noStrike">
                <a:solidFill>
                  <a:schemeClr val="accent1"/>
                </a:solidFill>
                <a:latin typeface="Arial"/>
                <a:ea typeface="Arial"/>
                <a:cs typeface="Arial"/>
                <a:sym typeface="Arial"/>
              </a:rPr>
              <a:t>User Location</a:t>
            </a:r>
            <a:endParaRPr b="0" i="0" sz="2300" u="none" cap="none" strike="noStrike">
              <a:solidFill>
                <a:schemeClr val="accen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33b6b6832ee_0_714"/>
          <p:cNvSpPr/>
          <p:nvPr/>
        </p:nvSpPr>
        <p:spPr>
          <a:xfrm>
            <a:off x="5236145" y="-5050075"/>
            <a:ext cx="7218352" cy="7218352"/>
          </a:xfrm>
          <a:custGeom>
            <a:rect b="b" l="l" r="r" t="t"/>
            <a:pathLst>
              <a:path extrusionOk="0" h="10814011" w="10814011">
                <a:moveTo>
                  <a:pt x="0" y="0"/>
                </a:moveTo>
                <a:lnTo>
                  <a:pt x="10814011" y="0"/>
                </a:lnTo>
                <a:lnTo>
                  <a:pt x="10814011" y="10814011"/>
                </a:lnTo>
                <a:lnTo>
                  <a:pt x="0" y="10814011"/>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5" name="Google Shape;575;g33b6b6832ee_0_714"/>
          <p:cNvSpPr/>
          <p:nvPr/>
        </p:nvSpPr>
        <p:spPr>
          <a:xfrm>
            <a:off x="7286616" y="1029465"/>
            <a:ext cx="945000" cy="397500"/>
          </a:xfrm>
          <a:prstGeom prst="roundRect">
            <a:avLst>
              <a:gd fmla="val 5670" name="adj"/>
            </a:avLst>
          </a:prstGeom>
          <a:solidFill>
            <a:schemeClr val="lt1"/>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76" name="Google Shape;576;g33b6b6832ee_0_714"/>
          <p:cNvSpPr/>
          <p:nvPr/>
        </p:nvSpPr>
        <p:spPr>
          <a:xfrm>
            <a:off x="-4536691" y="2294451"/>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7" name="Google Shape;577;g33b6b6832ee_0_714"/>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578" name="Google Shape;578;g33b6b6832ee_0_714"/>
          <p:cNvSpPr txBox="1"/>
          <p:nvPr/>
        </p:nvSpPr>
        <p:spPr>
          <a:xfrm>
            <a:off x="590315" y="342605"/>
            <a:ext cx="116016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Case 2 : CHT BSs Signal Quality Opinion by 3D Channel GPT</a:t>
            </a:r>
            <a:endParaRPr b="1" i="0" sz="2900" u="none" cap="none" strike="noStrike">
              <a:solidFill>
                <a:srgbClr val="05066D"/>
              </a:solidFill>
              <a:latin typeface="Poppins Black"/>
              <a:ea typeface="Poppins Black"/>
              <a:cs typeface="Poppins Black"/>
              <a:sym typeface="Poppins Black"/>
            </a:endParaRPr>
          </a:p>
        </p:txBody>
      </p:sp>
      <p:grpSp>
        <p:nvGrpSpPr>
          <p:cNvPr id="579" name="Google Shape;579;g33b6b6832ee_0_714"/>
          <p:cNvGrpSpPr/>
          <p:nvPr/>
        </p:nvGrpSpPr>
        <p:grpSpPr>
          <a:xfrm>
            <a:off x="590320" y="1988775"/>
            <a:ext cx="4795052" cy="3829676"/>
            <a:chOff x="1363182" y="2380290"/>
            <a:chExt cx="8611802" cy="6878010"/>
          </a:xfrm>
        </p:grpSpPr>
        <p:pic>
          <p:nvPicPr>
            <p:cNvPr id="580" name="Google Shape;580;g33b6b6832ee_0_714"/>
            <p:cNvPicPr preferRelativeResize="0"/>
            <p:nvPr/>
          </p:nvPicPr>
          <p:blipFill rotWithShape="1">
            <a:blip r:embed="rId5">
              <a:alphaModFix/>
            </a:blip>
            <a:srcRect b="0" l="0" r="0" t="0"/>
            <a:stretch/>
          </p:blipFill>
          <p:spPr>
            <a:xfrm>
              <a:off x="1363182" y="2380290"/>
              <a:ext cx="8611802" cy="6878010"/>
            </a:xfrm>
            <a:prstGeom prst="rect">
              <a:avLst/>
            </a:prstGeom>
            <a:noFill/>
            <a:ln cap="flat" cmpd="sng" w="9525">
              <a:solidFill>
                <a:schemeClr val="dk1"/>
              </a:solidFill>
              <a:prstDash val="solid"/>
              <a:round/>
              <a:headEnd len="sm" w="sm" type="none"/>
              <a:tailEnd len="sm" w="sm" type="none"/>
            </a:ln>
          </p:spPr>
        </p:pic>
        <p:pic>
          <p:nvPicPr>
            <p:cNvPr id="581" name="Google Shape;581;g33b6b6832ee_0_714"/>
            <p:cNvPicPr preferRelativeResize="0"/>
            <p:nvPr/>
          </p:nvPicPr>
          <p:blipFill rotWithShape="1">
            <a:blip r:embed="rId6">
              <a:alphaModFix/>
            </a:blip>
            <a:srcRect b="0" l="0" r="0" t="0"/>
            <a:stretch/>
          </p:blipFill>
          <p:spPr>
            <a:xfrm>
              <a:off x="5222078" y="7547811"/>
              <a:ext cx="533400" cy="533400"/>
            </a:xfrm>
            <a:prstGeom prst="rect">
              <a:avLst/>
            </a:prstGeom>
            <a:noFill/>
            <a:ln>
              <a:noFill/>
            </a:ln>
          </p:spPr>
        </p:pic>
        <p:pic>
          <p:nvPicPr>
            <p:cNvPr id="582" name="Google Shape;582;g33b6b6832ee_0_714"/>
            <p:cNvPicPr preferRelativeResize="0"/>
            <p:nvPr/>
          </p:nvPicPr>
          <p:blipFill rotWithShape="1">
            <a:blip r:embed="rId6">
              <a:alphaModFix/>
            </a:blip>
            <a:srcRect b="0" l="0" r="0" t="0"/>
            <a:stretch/>
          </p:blipFill>
          <p:spPr>
            <a:xfrm>
              <a:off x="3397159" y="3176407"/>
              <a:ext cx="533400" cy="533400"/>
            </a:xfrm>
            <a:prstGeom prst="rect">
              <a:avLst/>
            </a:prstGeom>
            <a:noFill/>
            <a:ln>
              <a:noFill/>
            </a:ln>
          </p:spPr>
        </p:pic>
        <p:grpSp>
          <p:nvGrpSpPr>
            <p:cNvPr id="583" name="Google Shape;583;g33b6b6832ee_0_714"/>
            <p:cNvGrpSpPr/>
            <p:nvPr/>
          </p:nvGrpSpPr>
          <p:grpSpPr>
            <a:xfrm>
              <a:off x="4385817" y="2534944"/>
              <a:ext cx="2520001" cy="2520002"/>
              <a:chOff x="1143858" y="3883045"/>
              <a:chExt cx="2520001" cy="2520002"/>
            </a:xfrm>
          </p:grpSpPr>
          <p:pic>
            <p:nvPicPr>
              <p:cNvPr id="584" name="Google Shape;584;g33b6b6832ee_0_714"/>
              <p:cNvPicPr preferRelativeResize="0"/>
              <p:nvPr/>
            </p:nvPicPr>
            <p:blipFill rotWithShape="1">
              <a:blip r:embed="rId7">
                <a:alphaModFix/>
              </a:blip>
              <a:srcRect b="28270" l="7776" r="69999" t="37161"/>
              <a:stretch/>
            </p:blipFill>
            <p:spPr>
              <a:xfrm rot="5400000">
                <a:off x="1143858" y="3883046"/>
                <a:ext cx="2520002" cy="2520001"/>
              </a:xfrm>
              <a:prstGeom prst="rect">
                <a:avLst/>
              </a:prstGeom>
              <a:noFill/>
              <a:ln cap="flat" cmpd="sng" w="9525">
                <a:solidFill>
                  <a:schemeClr val="dk1"/>
                </a:solidFill>
                <a:prstDash val="solid"/>
                <a:round/>
                <a:headEnd len="sm" w="sm" type="none"/>
                <a:tailEnd len="sm" w="sm" type="none"/>
              </a:ln>
            </p:spPr>
          </p:pic>
          <p:sp>
            <p:nvSpPr>
              <p:cNvPr id="585" name="Google Shape;585;g33b6b6832ee_0_714"/>
              <p:cNvSpPr/>
              <p:nvPr/>
            </p:nvSpPr>
            <p:spPr>
              <a:xfrm>
                <a:off x="1812287" y="4537436"/>
                <a:ext cx="1183200" cy="1183200"/>
              </a:xfrm>
              <a:prstGeom prst="ellipse">
                <a:avLst/>
              </a:prstGeom>
              <a:noFill/>
              <a:ln cap="flat" cmpd="sng" w="25400">
                <a:solidFill>
                  <a:srgbClr val="E74C3C"/>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grpSp>
          <p:nvGrpSpPr>
            <p:cNvPr id="586" name="Google Shape;586;g33b6b6832ee_0_714"/>
            <p:cNvGrpSpPr/>
            <p:nvPr/>
          </p:nvGrpSpPr>
          <p:grpSpPr>
            <a:xfrm>
              <a:off x="6265055" y="6388611"/>
              <a:ext cx="2519999" cy="2520000"/>
              <a:chOff x="6073955" y="7119309"/>
              <a:chExt cx="2519999" cy="2520000"/>
            </a:xfrm>
          </p:grpSpPr>
          <p:pic>
            <p:nvPicPr>
              <p:cNvPr id="587" name="Google Shape;587;g33b6b6832ee_0_714"/>
              <p:cNvPicPr preferRelativeResize="0"/>
              <p:nvPr/>
            </p:nvPicPr>
            <p:blipFill rotWithShape="1">
              <a:blip r:embed="rId8">
                <a:alphaModFix/>
              </a:blip>
              <a:srcRect b="25941" l="23291" r="48817" t="30604"/>
              <a:stretch/>
            </p:blipFill>
            <p:spPr>
              <a:xfrm rot="5400000">
                <a:off x="6073955" y="7119310"/>
                <a:ext cx="2520000" cy="2519999"/>
              </a:xfrm>
              <a:prstGeom prst="rect">
                <a:avLst/>
              </a:prstGeom>
              <a:noFill/>
              <a:ln cap="flat" cmpd="sng" w="9525">
                <a:solidFill>
                  <a:schemeClr val="dk1"/>
                </a:solidFill>
                <a:prstDash val="solid"/>
                <a:round/>
                <a:headEnd len="sm" w="sm" type="none"/>
                <a:tailEnd len="sm" w="sm" type="none"/>
              </a:ln>
            </p:spPr>
          </p:pic>
          <p:sp>
            <p:nvSpPr>
              <p:cNvPr id="588" name="Google Shape;588;g33b6b6832ee_0_714"/>
              <p:cNvSpPr/>
              <p:nvPr/>
            </p:nvSpPr>
            <p:spPr>
              <a:xfrm>
                <a:off x="6587468" y="7581900"/>
                <a:ext cx="1183200" cy="1183200"/>
              </a:xfrm>
              <a:prstGeom prst="ellipse">
                <a:avLst/>
              </a:prstGeom>
              <a:noFill/>
              <a:ln cap="flat" cmpd="sng" w="25400">
                <a:solidFill>
                  <a:srgbClr val="E74C3C"/>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grpSp>
          <p:nvGrpSpPr>
            <p:cNvPr id="589" name="Google Shape;589;g33b6b6832ee_0_714"/>
            <p:cNvGrpSpPr/>
            <p:nvPr/>
          </p:nvGrpSpPr>
          <p:grpSpPr>
            <a:xfrm>
              <a:off x="1539821" y="5209498"/>
              <a:ext cx="2520001" cy="2520000"/>
              <a:chOff x="7392287" y="2890593"/>
              <a:chExt cx="2520001" cy="2520000"/>
            </a:xfrm>
          </p:grpSpPr>
          <p:pic>
            <p:nvPicPr>
              <p:cNvPr id="590" name="Google Shape;590;g33b6b6832ee_0_714"/>
              <p:cNvPicPr preferRelativeResize="0"/>
              <p:nvPr/>
            </p:nvPicPr>
            <p:blipFill rotWithShape="1">
              <a:blip r:embed="rId9">
                <a:alphaModFix/>
              </a:blip>
              <a:srcRect b="35183" l="19629" r="56666" t="26297"/>
              <a:stretch/>
            </p:blipFill>
            <p:spPr>
              <a:xfrm rot="5400000">
                <a:off x="7392287" y="2890592"/>
                <a:ext cx="2520000" cy="2520001"/>
              </a:xfrm>
              <a:prstGeom prst="rect">
                <a:avLst/>
              </a:prstGeom>
              <a:noFill/>
              <a:ln>
                <a:noFill/>
              </a:ln>
            </p:spPr>
          </p:pic>
          <p:sp>
            <p:nvSpPr>
              <p:cNvPr id="591" name="Google Shape;591;g33b6b6832ee_0_714"/>
              <p:cNvSpPr/>
              <p:nvPr/>
            </p:nvSpPr>
            <p:spPr>
              <a:xfrm>
                <a:off x="8060717" y="3329646"/>
                <a:ext cx="1183200" cy="1183200"/>
              </a:xfrm>
              <a:prstGeom prst="ellipse">
                <a:avLst/>
              </a:prstGeom>
              <a:noFill/>
              <a:ln cap="flat" cmpd="sng" w="25400">
                <a:solidFill>
                  <a:srgbClr val="E74C3C"/>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pic>
          <p:nvPicPr>
            <p:cNvPr id="592" name="Google Shape;592;g33b6b6832ee_0_714"/>
            <p:cNvPicPr preferRelativeResize="0"/>
            <p:nvPr/>
          </p:nvPicPr>
          <p:blipFill rotWithShape="1">
            <a:blip r:embed="rId6">
              <a:alphaModFix/>
            </a:blip>
            <a:srcRect b="0" l="0" r="0" t="0"/>
            <a:stretch/>
          </p:blipFill>
          <p:spPr>
            <a:xfrm>
              <a:off x="3300111" y="8081211"/>
              <a:ext cx="533400" cy="533400"/>
            </a:xfrm>
            <a:prstGeom prst="rect">
              <a:avLst/>
            </a:prstGeom>
            <a:noFill/>
            <a:ln>
              <a:noFill/>
            </a:ln>
          </p:spPr>
        </p:pic>
      </p:grpSp>
      <p:sp>
        <p:nvSpPr>
          <p:cNvPr id="593" name="Google Shape;593;g33b6b6832ee_0_714"/>
          <p:cNvSpPr txBox="1"/>
          <p:nvPr/>
        </p:nvSpPr>
        <p:spPr>
          <a:xfrm>
            <a:off x="1060846" y="1242137"/>
            <a:ext cx="9877200" cy="969300"/>
          </a:xfrm>
          <a:prstGeom prst="rect">
            <a:avLst/>
          </a:prstGeom>
          <a:noFill/>
          <a:ln>
            <a:noFill/>
          </a:ln>
        </p:spPr>
        <p:txBody>
          <a:bodyPr anchorCtr="0" anchor="t" bIns="0" lIns="0" spcFirstLastPara="1" rIns="0" wrap="square" tIns="0">
            <a:spAutoFit/>
          </a:bodyPr>
          <a:lstStyle/>
          <a:p>
            <a:pPr indent="-482600" lvl="0" marL="482600" marR="0" rtl="0" algn="ctr">
              <a:lnSpc>
                <a:spcPct val="115714"/>
              </a:lnSpc>
              <a:spcBef>
                <a:spcPts val="0"/>
              </a:spcBef>
              <a:spcAft>
                <a:spcPts val="0"/>
              </a:spcAft>
              <a:buClr>
                <a:schemeClr val="dk1"/>
              </a:buClr>
              <a:buSzPts val="700"/>
              <a:buFont typeface="Arial"/>
              <a:buNone/>
            </a:pPr>
            <a:r>
              <a:rPr b="1" i="0" lang="en-US" sz="1900" u="none" cap="none" strike="noStrike">
                <a:solidFill>
                  <a:srgbClr val="05066D"/>
                </a:solidFill>
                <a:latin typeface="Microsoft JhengHei"/>
                <a:ea typeface="Microsoft JhengHei"/>
                <a:cs typeface="Microsoft JhengHei"/>
                <a:sym typeface="Microsoft JhengHei"/>
              </a:rPr>
              <a:t>Objective: Estimating signal quality with multiple base stations in the campus environment of NYCU Campus</a:t>
            </a:r>
            <a:endParaRPr b="1" i="0" sz="1900" u="none" cap="none" strike="noStrike">
              <a:solidFill>
                <a:srgbClr val="05066D"/>
              </a:solidFill>
              <a:latin typeface="Microsoft JhengHei"/>
              <a:ea typeface="Microsoft JhengHei"/>
              <a:cs typeface="Microsoft JhengHei"/>
              <a:sym typeface="Microsoft JhengHei"/>
            </a:endParaRPr>
          </a:p>
          <a:p>
            <a:pPr indent="-482600" lvl="0" marL="482600" marR="0" rtl="0" algn="ctr">
              <a:lnSpc>
                <a:spcPct val="115714"/>
              </a:lnSpc>
              <a:spcBef>
                <a:spcPts val="0"/>
              </a:spcBef>
              <a:spcAft>
                <a:spcPts val="0"/>
              </a:spcAft>
              <a:buClr>
                <a:srgbClr val="000000"/>
              </a:buClr>
              <a:buSzPts val="1900"/>
              <a:buFont typeface="Arial"/>
              <a:buNone/>
            </a:pPr>
            <a:r>
              <a:t/>
            </a:r>
            <a:endParaRPr b="1" i="0" sz="1900" u="none" cap="none" strike="noStrike">
              <a:solidFill>
                <a:srgbClr val="05066D"/>
              </a:solidFill>
              <a:latin typeface="Microsoft JhengHei"/>
              <a:ea typeface="Microsoft JhengHei"/>
              <a:cs typeface="Microsoft JhengHei"/>
              <a:sym typeface="Microsoft JhengHei"/>
            </a:endParaRPr>
          </a:p>
        </p:txBody>
      </p:sp>
      <p:sp>
        <p:nvSpPr>
          <p:cNvPr id="594" name="Google Shape;594;g33b6b6832ee_0_714"/>
          <p:cNvSpPr txBox="1"/>
          <p:nvPr/>
        </p:nvSpPr>
        <p:spPr>
          <a:xfrm>
            <a:off x="571769" y="5803325"/>
            <a:ext cx="5349000" cy="4617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0" i="0" lang="en-US" sz="1300" u="none" cap="none" strike="noStrike">
                <a:solidFill>
                  <a:schemeClr val="dk1"/>
                </a:solidFill>
                <a:latin typeface="Microsoft JhengHei"/>
                <a:ea typeface="Microsoft JhengHei"/>
                <a:cs typeface="Microsoft JhengHei"/>
                <a:sym typeface="Microsoft JhengHei"/>
              </a:rPr>
              <a:t>▲ Actual deployed locations of Chunghwa Telecom base stations in the Guangfu Campus of Yang Ming Chiao Tung University</a:t>
            </a:r>
            <a:endParaRPr b="0" i="0" sz="1300" u="none" cap="none" strike="noStrike">
              <a:solidFill>
                <a:schemeClr val="dk1"/>
              </a:solidFill>
              <a:latin typeface="Microsoft JhengHei"/>
              <a:ea typeface="Microsoft JhengHei"/>
              <a:cs typeface="Microsoft JhengHei"/>
              <a:sym typeface="Microsoft JhengHei"/>
            </a:endParaRPr>
          </a:p>
        </p:txBody>
      </p:sp>
      <p:sp>
        <p:nvSpPr>
          <p:cNvPr id="595" name="Google Shape;595;g33b6b6832ee_0_714"/>
          <p:cNvSpPr/>
          <p:nvPr/>
        </p:nvSpPr>
        <p:spPr>
          <a:xfrm>
            <a:off x="5825052" y="2083159"/>
            <a:ext cx="5831700" cy="3996300"/>
          </a:xfrm>
          <a:prstGeom prst="roundRect">
            <a:avLst>
              <a:gd fmla="val 5670" name="adj"/>
            </a:avLst>
          </a:prstGeom>
          <a:no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96" name="Google Shape;596;g33b6b6832ee_0_714"/>
          <p:cNvSpPr txBox="1"/>
          <p:nvPr/>
        </p:nvSpPr>
        <p:spPr>
          <a:xfrm>
            <a:off x="6072862" y="1940300"/>
            <a:ext cx="1731900" cy="277200"/>
          </a:xfrm>
          <a:prstGeom prst="rect">
            <a:avLst/>
          </a:prstGeom>
          <a:solidFill>
            <a:schemeClr val="lt1"/>
          </a:solidFill>
          <a:ln>
            <a:noFill/>
          </a:ln>
        </p:spPr>
        <p:txBody>
          <a:bodyPr anchorCtr="0" anchor="t" bIns="0" lIns="0" spcFirstLastPara="1" rIns="0" wrap="square" tIns="0">
            <a:spAutoFit/>
          </a:bodyPr>
          <a:lstStyle/>
          <a:p>
            <a:pPr indent="-482600" lvl="0" marL="482600" marR="0" rtl="0" algn="ctr">
              <a:lnSpc>
                <a:spcPct val="115714"/>
              </a:lnSpc>
              <a:spcBef>
                <a:spcPts val="0"/>
              </a:spcBef>
              <a:spcAft>
                <a:spcPts val="0"/>
              </a:spcAft>
              <a:buClr>
                <a:srgbClr val="000000"/>
              </a:buClr>
              <a:buSzPts val="1900"/>
              <a:buFont typeface="Arial"/>
              <a:buNone/>
            </a:pPr>
            <a:r>
              <a:rPr b="1" i="0" lang="en-US" sz="1800" u="none" cap="none" strike="noStrike">
                <a:solidFill>
                  <a:srgbClr val="05066D"/>
                </a:solidFill>
                <a:latin typeface="Microsoft JhengHei"/>
                <a:ea typeface="Microsoft JhengHei"/>
                <a:cs typeface="Microsoft JhengHei"/>
                <a:sym typeface="Microsoft JhengHei"/>
              </a:rPr>
              <a:t>Expected Results</a:t>
            </a:r>
            <a:endParaRPr b="1" i="0" sz="1800" u="sng" cap="none" strike="noStrike">
              <a:solidFill>
                <a:srgbClr val="05066D"/>
              </a:solidFill>
              <a:latin typeface="Microsoft JhengHei"/>
              <a:ea typeface="Microsoft JhengHei"/>
              <a:cs typeface="Microsoft JhengHei"/>
              <a:sym typeface="Microsoft JhengHei"/>
            </a:endParaRPr>
          </a:p>
        </p:txBody>
      </p:sp>
      <p:sp>
        <p:nvSpPr>
          <p:cNvPr id="597" name="Google Shape;597;g33b6b6832ee_0_714"/>
          <p:cNvSpPr/>
          <p:nvPr/>
        </p:nvSpPr>
        <p:spPr>
          <a:xfrm>
            <a:off x="6060541" y="2650409"/>
            <a:ext cx="5111713" cy="1447693"/>
          </a:xfrm>
          <a:custGeom>
            <a:rect b="b" l="l" r="r" t="t"/>
            <a:pathLst>
              <a:path extrusionOk="0"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no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598" name="Google Shape;598;g33b6b6832ee_0_714"/>
          <p:cNvGrpSpPr/>
          <p:nvPr/>
        </p:nvGrpSpPr>
        <p:grpSpPr>
          <a:xfrm>
            <a:off x="8007030" y="2433483"/>
            <a:ext cx="3407416" cy="1448713"/>
            <a:chOff x="11634331" y="4108884"/>
            <a:chExt cx="5110869" cy="2172961"/>
          </a:xfrm>
        </p:grpSpPr>
        <p:sp>
          <p:nvSpPr>
            <p:cNvPr id="599" name="Google Shape;599;g33b6b6832ee_0_714"/>
            <p:cNvSpPr/>
            <p:nvPr/>
          </p:nvSpPr>
          <p:spPr>
            <a:xfrm>
              <a:off x="11634331" y="4108884"/>
              <a:ext cx="5086512" cy="2172961"/>
            </a:xfrm>
            <a:custGeom>
              <a:rect b="b" l="l" r="r" t="t"/>
              <a:pathLst>
                <a:path extrusionOk="0"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a:gsLst>
                <a:gs pos="0">
                  <a:srgbClr val="E4EEFF"/>
                </a:gs>
                <a:gs pos="100000">
                  <a:srgbClr val="B0C5FF"/>
                </a:gs>
              </a:gsLst>
              <a:lin ang="0" scaled="0"/>
            </a:gra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600" name="Google Shape;600;g33b6b6832ee_0_714"/>
            <p:cNvGrpSpPr/>
            <p:nvPr/>
          </p:nvGrpSpPr>
          <p:grpSpPr>
            <a:xfrm>
              <a:off x="14255777" y="5557732"/>
              <a:ext cx="2489423" cy="585000"/>
              <a:chOff x="15271361" y="5738159"/>
              <a:chExt cx="2489423" cy="585000"/>
            </a:xfrm>
          </p:grpSpPr>
          <p:sp>
            <p:nvSpPr>
              <p:cNvPr id="601" name="Google Shape;601;g33b6b6832ee_0_714"/>
              <p:cNvSpPr/>
              <p:nvPr/>
            </p:nvSpPr>
            <p:spPr>
              <a:xfrm>
                <a:off x="15271361" y="5738159"/>
                <a:ext cx="2136300" cy="585000"/>
              </a:xfrm>
              <a:prstGeom prst="wedgeRoundRectCallout">
                <a:avLst>
                  <a:gd fmla="val 60056" name="adj1"/>
                  <a:gd fmla="val 35741"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02" name="Google Shape;602;g33b6b6832ee_0_714"/>
              <p:cNvSpPr txBox="1"/>
              <p:nvPr/>
            </p:nvSpPr>
            <p:spPr>
              <a:xfrm>
                <a:off x="15454684" y="5899141"/>
                <a:ext cx="2306100" cy="3000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B</a:t>
                </a:r>
                <a:endParaRPr b="1" i="0" sz="1300" u="none" cap="none" strike="noStrike">
                  <a:solidFill>
                    <a:srgbClr val="000000"/>
                  </a:solidFill>
                  <a:latin typeface="Microsoft JhengHei"/>
                  <a:ea typeface="Microsoft JhengHei"/>
                  <a:cs typeface="Microsoft JhengHei"/>
                  <a:sym typeface="Microsoft JhengHei"/>
                </a:endParaRPr>
              </a:p>
            </p:txBody>
          </p:sp>
        </p:grpSp>
        <p:grpSp>
          <p:nvGrpSpPr>
            <p:cNvPr id="603" name="Google Shape;603;g33b6b6832ee_0_714"/>
            <p:cNvGrpSpPr/>
            <p:nvPr/>
          </p:nvGrpSpPr>
          <p:grpSpPr>
            <a:xfrm>
              <a:off x="12100239" y="4416361"/>
              <a:ext cx="3327000" cy="790500"/>
              <a:chOff x="13115823" y="4596788"/>
              <a:chExt cx="3327000" cy="790500"/>
            </a:xfrm>
          </p:grpSpPr>
          <p:sp>
            <p:nvSpPr>
              <p:cNvPr id="604" name="Google Shape;604;g33b6b6832ee_0_714"/>
              <p:cNvSpPr/>
              <p:nvPr/>
            </p:nvSpPr>
            <p:spPr>
              <a:xfrm>
                <a:off x="13115823" y="4596788"/>
                <a:ext cx="3327000" cy="7905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605" name="Google Shape;605;g33b6b6832ee_0_714"/>
              <p:cNvSpPr txBox="1"/>
              <p:nvPr/>
            </p:nvSpPr>
            <p:spPr>
              <a:xfrm>
                <a:off x="13251281" y="4699800"/>
                <a:ext cx="3180600" cy="624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which base station's signal is the strongest?</a:t>
                </a:r>
                <a:endParaRPr b="1" i="0" sz="1300" u="none" cap="none" strike="noStrike">
                  <a:solidFill>
                    <a:srgbClr val="000000"/>
                  </a:solidFill>
                  <a:latin typeface="Microsoft JhengHei"/>
                  <a:ea typeface="Microsoft JhengHei"/>
                  <a:cs typeface="Microsoft JhengHei"/>
                  <a:sym typeface="Microsoft JhengHei"/>
                </a:endParaRPr>
              </a:p>
            </p:txBody>
          </p:sp>
        </p:grpSp>
      </p:grpSp>
      <p:grpSp>
        <p:nvGrpSpPr>
          <p:cNvPr id="606" name="Google Shape;606;g33b6b6832ee_0_714"/>
          <p:cNvGrpSpPr/>
          <p:nvPr/>
        </p:nvGrpSpPr>
        <p:grpSpPr>
          <a:xfrm>
            <a:off x="8009343" y="4235120"/>
            <a:ext cx="3678612" cy="1708496"/>
            <a:chOff x="11634331" y="6495035"/>
            <a:chExt cx="5517642" cy="2562615"/>
          </a:xfrm>
        </p:grpSpPr>
        <p:sp>
          <p:nvSpPr>
            <p:cNvPr id="607" name="Google Shape;607;g33b6b6832ee_0_714"/>
            <p:cNvSpPr/>
            <p:nvPr/>
          </p:nvSpPr>
          <p:spPr>
            <a:xfrm>
              <a:off x="11634331" y="6495035"/>
              <a:ext cx="5086512" cy="2562615"/>
            </a:xfrm>
            <a:custGeom>
              <a:rect b="b" l="l" r="r" t="t"/>
              <a:pathLst>
                <a:path extrusionOk="0"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a:gsLst>
                <a:gs pos="0">
                  <a:srgbClr val="E4EEFF"/>
                </a:gs>
                <a:gs pos="100000">
                  <a:srgbClr val="B0C5FF"/>
                </a:gs>
              </a:gsLst>
              <a:lin ang="0" scaled="0"/>
            </a:gra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08" name="Google Shape;608;g33b6b6832ee_0_714"/>
            <p:cNvSpPr/>
            <p:nvPr/>
          </p:nvSpPr>
          <p:spPr>
            <a:xfrm>
              <a:off x="11939060" y="7777464"/>
              <a:ext cx="4370700" cy="1080000"/>
            </a:xfrm>
            <a:prstGeom prst="wedgeRoundRectCallout">
              <a:avLst>
                <a:gd fmla="val 56865" name="adj1"/>
                <a:gd fmla="val 3430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09" name="Google Shape;609;g33b6b6832ee_0_714"/>
            <p:cNvSpPr txBox="1"/>
            <p:nvPr/>
          </p:nvSpPr>
          <p:spPr>
            <a:xfrm>
              <a:off x="12050473" y="7826394"/>
              <a:ext cx="5101500" cy="948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A : no signal received</a:t>
              </a:r>
              <a:endParaRPr b="0" i="0" sz="9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B : strong</a:t>
              </a:r>
              <a:endParaRPr b="0" i="0" sz="9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C : very weak</a:t>
              </a:r>
              <a:endParaRPr b="1" i="0" sz="1300" u="none" cap="none" strike="noStrike">
                <a:solidFill>
                  <a:srgbClr val="000000"/>
                </a:solidFill>
                <a:latin typeface="Microsoft JhengHei"/>
                <a:ea typeface="Microsoft JhengHei"/>
                <a:cs typeface="Microsoft JhengHei"/>
                <a:sym typeface="Microsoft JhengHei"/>
              </a:endParaRPr>
            </a:p>
          </p:txBody>
        </p:sp>
        <p:grpSp>
          <p:nvGrpSpPr>
            <p:cNvPr id="610" name="Google Shape;610;g33b6b6832ee_0_714"/>
            <p:cNvGrpSpPr/>
            <p:nvPr/>
          </p:nvGrpSpPr>
          <p:grpSpPr>
            <a:xfrm>
              <a:off x="12100239" y="6701175"/>
              <a:ext cx="4288358" cy="790500"/>
              <a:chOff x="13115823" y="4596788"/>
              <a:chExt cx="4288358" cy="790500"/>
            </a:xfrm>
          </p:grpSpPr>
          <p:sp>
            <p:nvSpPr>
              <p:cNvPr id="611" name="Google Shape;611;g33b6b6832ee_0_714"/>
              <p:cNvSpPr/>
              <p:nvPr/>
            </p:nvSpPr>
            <p:spPr>
              <a:xfrm>
                <a:off x="13115823" y="4596788"/>
                <a:ext cx="4048500" cy="7905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612" name="Google Shape;612;g33b6b6832ee_0_714"/>
              <p:cNvSpPr txBox="1"/>
              <p:nvPr/>
            </p:nvSpPr>
            <p:spPr>
              <a:xfrm>
                <a:off x="13251281" y="4671665"/>
                <a:ext cx="4152900" cy="624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Please answer the received power level of all base stations.</a:t>
                </a:r>
                <a:endParaRPr b="1" i="0" sz="1300" u="none" cap="none" strike="noStrike">
                  <a:solidFill>
                    <a:srgbClr val="000000"/>
                  </a:solidFill>
                  <a:latin typeface="Microsoft JhengHei"/>
                  <a:ea typeface="Microsoft JhengHei"/>
                  <a:cs typeface="Microsoft JhengHei"/>
                  <a:sym typeface="Microsoft JhengHei"/>
                </a:endParaRPr>
              </a:p>
            </p:txBody>
          </p:sp>
        </p:grpSp>
      </p:grpSp>
      <p:cxnSp>
        <p:nvCxnSpPr>
          <p:cNvPr id="613" name="Google Shape;613;g33b6b6832ee_0_714"/>
          <p:cNvCxnSpPr>
            <a:stCxn id="614" idx="3"/>
          </p:cNvCxnSpPr>
          <p:nvPr/>
        </p:nvCxnSpPr>
        <p:spPr>
          <a:xfrm flipH="1" rot="10800000">
            <a:off x="7655751" y="3035052"/>
            <a:ext cx="421500" cy="1161900"/>
          </a:xfrm>
          <a:prstGeom prst="straightConnector1">
            <a:avLst/>
          </a:prstGeom>
          <a:noFill/>
          <a:ln cap="flat" cmpd="sng" w="9525">
            <a:solidFill>
              <a:schemeClr val="dk1"/>
            </a:solidFill>
            <a:prstDash val="solid"/>
            <a:round/>
            <a:headEnd len="sm" w="sm" type="none"/>
            <a:tailEnd len="med" w="med" type="triangle"/>
          </a:ln>
        </p:spPr>
      </p:cxnSp>
      <p:cxnSp>
        <p:nvCxnSpPr>
          <p:cNvPr id="615" name="Google Shape;615;g33b6b6832ee_0_714"/>
          <p:cNvCxnSpPr>
            <a:stCxn id="614" idx="3"/>
          </p:cNvCxnSpPr>
          <p:nvPr/>
        </p:nvCxnSpPr>
        <p:spPr>
          <a:xfrm>
            <a:off x="7655751" y="4196952"/>
            <a:ext cx="421500" cy="818400"/>
          </a:xfrm>
          <a:prstGeom prst="straightConnector1">
            <a:avLst/>
          </a:prstGeom>
          <a:noFill/>
          <a:ln cap="flat" cmpd="sng" w="9525">
            <a:solidFill>
              <a:schemeClr val="dk1"/>
            </a:solidFill>
            <a:prstDash val="solid"/>
            <a:round/>
            <a:headEnd len="sm" w="sm" type="none"/>
            <a:tailEnd len="med" w="med" type="triangle"/>
          </a:ln>
        </p:spPr>
      </p:cxnSp>
      <p:sp>
        <p:nvSpPr>
          <p:cNvPr id="616" name="Google Shape;616;g33b6b6832ee_0_714"/>
          <p:cNvSpPr/>
          <p:nvPr/>
        </p:nvSpPr>
        <p:spPr>
          <a:xfrm>
            <a:off x="7963954" y="2110200"/>
            <a:ext cx="2263500" cy="3078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Microsoft JhengHei"/>
                <a:ea typeface="Microsoft JhengHei"/>
                <a:cs typeface="Microsoft JhengHei"/>
                <a:sym typeface="Microsoft JhengHei"/>
              </a:rPr>
              <a:t>(Q&amp;A Format 1)</a:t>
            </a:r>
            <a:endParaRPr b="1" i="0" sz="1600" u="none" cap="none" strike="noStrike">
              <a:solidFill>
                <a:srgbClr val="05066D"/>
              </a:solidFill>
              <a:latin typeface="Microsoft JhengHei"/>
              <a:ea typeface="Microsoft JhengHei"/>
              <a:cs typeface="Microsoft JhengHei"/>
              <a:sym typeface="Microsoft JhengHei"/>
            </a:endParaRPr>
          </a:p>
        </p:txBody>
      </p:sp>
      <p:sp>
        <p:nvSpPr>
          <p:cNvPr id="617" name="Google Shape;617;g33b6b6832ee_0_714"/>
          <p:cNvSpPr/>
          <p:nvPr/>
        </p:nvSpPr>
        <p:spPr>
          <a:xfrm>
            <a:off x="7996119" y="3921567"/>
            <a:ext cx="2231100" cy="3078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chemeClr val="dk1"/>
              </a:buClr>
              <a:buSzPts val="700"/>
              <a:buFont typeface="Arial"/>
              <a:buNone/>
            </a:pPr>
            <a:r>
              <a:rPr b="1" i="0" lang="en-US" sz="1600" u="none" cap="none" strike="noStrike">
                <a:solidFill>
                  <a:srgbClr val="05066D"/>
                </a:solidFill>
                <a:latin typeface="Microsoft JhengHei"/>
                <a:ea typeface="Microsoft JhengHei"/>
                <a:cs typeface="Microsoft JhengHei"/>
                <a:sym typeface="Microsoft JhengHei"/>
              </a:rPr>
              <a:t>(Q&amp;A Format 2)</a:t>
            </a:r>
            <a:endParaRPr b="1" i="0" sz="1600" u="none" cap="none" strike="noStrike">
              <a:solidFill>
                <a:srgbClr val="05066D"/>
              </a:solidFill>
              <a:latin typeface="Microsoft JhengHei"/>
              <a:ea typeface="Microsoft JhengHei"/>
              <a:cs typeface="Microsoft JhengHei"/>
              <a:sym typeface="Microsoft JhengHei"/>
            </a:endParaRPr>
          </a:p>
        </p:txBody>
      </p:sp>
      <p:grpSp>
        <p:nvGrpSpPr>
          <p:cNvPr id="618" name="Google Shape;618;g33b6b6832ee_0_714"/>
          <p:cNvGrpSpPr/>
          <p:nvPr/>
        </p:nvGrpSpPr>
        <p:grpSpPr>
          <a:xfrm>
            <a:off x="5832894" y="2924589"/>
            <a:ext cx="1972262" cy="2387219"/>
            <a:chOff x="8907981" y="4739711"/>
            <a:chExt cx="2809090" cy="3580650"/>
          </a:xfrm>
        </p:grpSpPr>
        <p:grpSp>
          <p:nvGrpSpPr>
            <p:cNvPr id="619" name="Google Shape;619;g33b6b6832ee_0_714"/>
            <p:cNvGrpSpPr/>
            <p:nvPr/>
          </p:nvGrpSpPr>
          <p:grpSpPr>
            <a:xfrm>
              <a:off x="8942015" y="4739711"/>
              <a:ext cx="2775056" cy="3580650"/>
              <a:chOff x="10107514" y="4712929"/>
              <a:chExt cx="2775056" cy="3580650"/>
            </a:xfrm>
          </p:grpSpPr>
          <p:grpSp>
            <p:nvGrpSpPr>
              <p:cNvPr id="620" name="Google Shape;620;g33b6b6832ee_0_714"/>
              <p:cNvGrpSpPr/>
              <p:nvPr/>
            </p:nvGrpSpPr>
            <p:grpSpPr>
              <a:xfrm>
                <a:off x="10207373" y="4712929"/>
                <a:ext cx="2462400" cy="3580650"/>
                <a:chOff x="14157636" y="3497300"/>
                <a:chExt cx="2462400" cy="3580650"/>
              </a:xfrm>
            </p:grpSpPr>
            <p:sp>
              <p:nvSpPr>
                <p:cNvPr id="614" name="Google Shape;614;g33b6b6832ee_0_714"/>
                <p:cNvSpPr/>
                <p:nvPr/>
              </p:nvSpPr>
              <p:spPr>
                <a:xfrm>
                  <a:off x="14157636" y="3733550"/>
                  <a:ext cx="2462400" cy="3344400"/>
                </a:xfrm>
                <a:prstGeom prst="roundRect">
                  <a:avLst>
                    <a:gd fmla="val 8074" name="adj"/>
                  </a:avLst>
                </a:prstGeom>
                <a:noFill/>
                <a:ln cap="flat" cmpd="sng" w="28575">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21" name="Google Shape;621;g33b6b6832ee_0_714"/>
                <p:cNvSpPr/>
                <p:nvPr/>
              </p:nvSpPr>
              <p:spPr>
                <a:xfrm>
                  <a:off x="14700624" y="3497300"/>
                  <a:ext cx="1307100" cy="461700"/>
                </a:xfrm>
                <a:prstGeom prst="rect">
                  <a:avLst/>
                </a:prstGeom>
                <a:solidFill>
                  <a:schemeClr val="lt1"/>
                </a:solid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500" u="none" cap="none" strike="noStrike">
                      <a:solidFill>
                        <a:srgbClr val="05066D"/>
                      </a:solidFill>
                      <a:latin typeface="Microsoft JhengHei"/>
                      <a:ea typeface="Microsoft JhengHei"/>
                      <a:cs typeface="Microsoft JhengHei"/>
                      <a:sym typeface="Microsoft JhengHei"/>
                    </a:rPr>
                    <a:t>Record</a:t>
                  </a:r>
                  <a:endParaRPr b="1" i="0" sz="1500" u="none" cap="none" strike="noStrike">
                    <a:solidFill>
                      <a:srgbClr val="05066D"/>
                    </a:solidFill>
                    <a:latin typeface="Microsoft JhengHei"/>
                    <a:ea typeface="Microsoft JhengHei"/>
                    <a:cs typeface="Microsoft JhengHei"/>
                    <a:sym typeface="Microsoft JhengHei"/>
                  </a:endParaRPr>
                </a:p>
              </p:txBody>
            </p:sp>
          </p:grpSp>
          <p:sp>
            <p:nvSpPr>
              <p:cNvPr id="622" name="Google Shape;622;g33b6b6832ee_0_714"/>
              <p:cNvSpPr/>
              <p:nvPr/>
            </p:nvSpPr>
            <p:spPr>
              <a:xfrm>
                <a:off x="10284620" y="5289904"/>
                <a:ext cx="2022000" cy="4617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500" u="none" cap="none" strike="noStrike">
                    <a:solidFill>
                      <a:srgbClr val="05066D"/>
                    </a:solidFill>
                    <a:latin typeface="Microsoft JhengHei"/>
                    <a:ea typeface="Microsoft JhengHei"/>
                    <a:cs typeface="Microsoft JhengHei"/>
                    <a:sym typeface="Microsoft JhengHei"/>
                  </a:rPr>
                  <a:t>User Location</a:t>
                </a:r>
                <a:endParaRPr b="1" i="0" sz="1500" u="none" cap="none" strike="noStrike">
                  <a:solidFill>
                    <a:srgbClr val="05066D"/>
                  </a:solidFill>
                  <a:latin typeface="Microsoft JhengHei"/>
                  <a:ea typeface="Microsoft JhengHei"/>
                  <a:cs typeface="Microsoft JhengHei"/>
                  <a:sym typeface="Microsoft JhengHei"/>
                </a:endParaRPr>
              </a:p>
            </p:txBody>
          </p:sp>
          <p:sp>
            <p:nvSpPr>
              <p:cNvPr id="623" name="Google Shape;623;g33b6b6832ee_0_714"/>
              <p:cNvSpPr/>
              <p:nvPr/>
            </p:nvSpPr>
            <p:spPr>
              <a:xfrm>
                <a:off x="10156770" y="5838154"/>
                <a:ext cx="2725800" cy="4617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300" u="none" cap="none" strike="noStrike">
                    <a:solidFill>
                      <a:srgbClr val="05066D"/>
                    </a:solidFill>
                    <a:latin typeface="Microsoft JhengHei"/>
                    <a:ea typeface="Microsoft JhengHei"/>
                    <a:cs typeface="Microsoft JhengHei"/>
                    <a:sym typeface="Microsoft JhengHei"/>
                  </a:rPr>
                  <a:t>BSs (A/B/C) Location</a:t>
                </a:r>
                <a:endParaRPr b="1" i="0" sz="1300" u="none" cap="none" strike="noStrike">
                  <a:solidFill>
                    <a:srgbClr val="05066D"/>
                  </a:solidFill>
                  <a:latin typeface="Microsoft JhengHei"/>
                  <a:ea typeface="Microsoft JhengHei"/>
                  <a:cs typeface="Microsoft JhengHei"/>
                  <a:sym typeface="Microsoft JhengHei"/>
                </a:endParaRPr>
              </a:p>
            </p:txBody>
          </p:sp>
          <p:sp>
            <p:nvSpPr>
              <p:cNvPr id="624" name="Google Shape;624;g33b6b6832ee_0_714"/>
              <p:cNvSpPr/>
              <p:nvPr/>
            </p:nvSpPr>
            <p:spPr>
              <a:xfrm>
                <a:off x="10107514" y="7335305"/>
                <a:ext cx="2462400" cy="8310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200" u="none" cap="none" strike="noStrike">
                    <a:solidFill>
                      <a:srgbClr val="05066D"/>
                    </a:solidFill>
                    <a:latin typeface="Microsoft JhengHei"/>
                    <a:ea typeface="Microsoft JhengHei"/>
                    <a:cs typeface="Microsoft JhengHei"/>
                    <a:sym typeface="Microsoft JhengHei"/>
                  </a:rPr>
                  <a:t>Signal Quality of User Specific Location from BSs</a:t>
                </a:r>
                <a:endParaRPr b="1" i="0" sz="1200" u="none" cap="none" strike="noStrike">
                  <a:solidFill>
                    <a:srgbClr val="05066D"/>
                  </a:solidFill>
                  <a:latin typeface="Microsoft JhengHei"/>
                  <a:ea typeface="Microsoft JhengHei"/>
                  <a:cs typeface="Microsoft JhengHei"/>
                  <a:sym typeface="Microsoft JhengHei"/>
                </a:endParaRPr>
              </a:p>
            </p:txBody>
          </p:sp>
        </p:grpSp>
        <p:sp>
          <p:nvSpPr>
            <p:cNvPr id="625" name="Google Shape;625;g33b6b6832ee_0_714"/>
            <p:cNvSpPr/>
            <p:nvPr/>
          </p:nvSpPr>
          <p:spPr>
            <a:xfrm>
              <a:off x="8907981" y="6413157"/>
              <a:ext cx="2462400" cy="8310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Microsoft JhengHei"/>
                  <a:ea typeface="Microsoft JhengHei"/>
                  <a:cs typeface="Microsoft JhengHei"/>
                  <a:sym typeface="Microsoft JhengHei"/>
                </a:rPr>
                <a:t>User - BSs Distance</a:t>
              </a:r>
              <a:endParaRPr b="0" i="0" sz="900" u="none" cap="none" strike="noStrike">
                <a:solidFill>
                  <a:srgbClr val="000000"/>
                </a:solidFill>
                <a:latin typeface="Arial"/>
                <a:ea typeface="Arial"/>
                <a:cs typeface="Arial"/>
                <a:sym typeface="Arial"/>
              </a:endParaRPr>
            </a:p>
          </p:txBody>
        </p:sp>
      </p:grpSp>
      <p:sp>
        <p:nvSpPr>
          <p:cNvPr id="626" name="Google Shape;626;g33b6b6832ee_0_714"/>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33b6b6832ee_0_771"/>
          <p:cNvSpPr/>
          <p:nvPr/>
        </p:nvSpPr>
        <p:spPr>
          <a:xfrm>
            <a:off x="9130254" y="-3172871"/>
            <a:ext cx="7218352" cy="7218352"/>
          </a:xfrm>
          <a:custGeom>
            <a:rect b="b" l="l" r="r" t="t"/>
            <a:pathLst>
              <a:path extrusionOk="0" h="10814011" w="10814011">
                <a:moveTo>
                  <a:pt x="0" y="0"/>
                </a:moveTo>
                <a:lnTo>
                  <a:pt x="10814011" y="0"/>
                </a:lnTo>
                <a:lnTo>
                  <a:pt x="10814011" y="10814011"/>
                </a:lnTo>
                <a:lnTo>
                  <a:pt x="0" y="10814011"/>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32" name="Google Shape;632;g33b6b6832ee_0_771"/>
          <p:cNvSpPr/>
          <p:nvPr/>
        </p:nvSpPr>
        <p:spPr>
          <a:xfrm>
            <a:off x="3671252" y="2228405"/>
            <a:ext cx="8254500" cy="2898000"/>
          </a:xfrm>
          <a:prstGeom prst="roundRect">
            <a:avLst>
              <a:gd fmla="val 7583" name="adj"/>
            </a:avLst>
          </a:prstGeom>
          <a:solidFill>
            <a:srgbClr val="F2F2F2"/>
          </a:solidFill>
          <a:ln cap="flat" cmpd="sng" w="25400">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33" name="Google Shape;633;g33b6b6832ee_0_771"/>
          <p:cNvSpPr/>
          <p:nvPr/>
        </p:nvSpPr>
        <p:spPr>
          <a:xfrm>
            <a:off x="-4864500" y="4562794"/>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aphicFrame>
        <p:nvGraphicFramePr>
          <p:cNvPr id="634" name="Google Shape;634;g33b6b6832ee_0_771"/>
          <p:cNvGraphicFramePr/>
          <p:nvPr/>
        </p:nvGraphicFramePr>
        <p:xfrm>
          <a:off x="888347" y="2159000"/>
          <a:ext cx="3000000" cy="3000000"/>
        </p:xfrm>
        <a:graphic>
          <a:graphicData uri="http://schemas.openxmlformats.org/drawingml/2006/table">
            <a:tbl>
              <a:tblPr bandRow="1" firstRow="1">
                <a:noFill/>
                <a:tableStyleId>{4AE093CD-141E-4200-90C1-8C50DB78D9A4}</a:tableStyleId>
              </a:tblPr>
              <a:tblGrid>
                <a:gridCol w="1234675"/>
                <a:gridCol w="1371600"/>
              </a:tblGrid>
              <a:tr h="499925">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Microsoft JhengHei"/>
                          <a:ea typeface="Microsoft JhengHei"/>
                          <a:cs typeface="Microsoft JhengHei"/>
                          <a:sym typeface="Microsoft JhengHei"/>
                        </a:rPr>
                        <a:t>Parameters</a:t>
                      </a:r>
                      <a:endParaRPr b="1" sz="1300" u="none" cap="none" strike="noStrike">
                        <a:solidFill>
                          <a:schemeClr val="dk1"/>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Microsoft JhengHei"/>
                          <a:ea typeface="Microsoft JhengHei"/>
                          <a:cs typeface="Microsoft JhengHei"/>
                          <a:sym typeface="Microsoft JhengHei"/>
                        </a:rPr>
                        <a:t>Description</a:t>
                      </a:r>
                      <a:endParaRPr b="1" sz="1300" u="none" cap="none" strike="noStrike">
                        <a:solidFill>
                          <a:schemeClr val="dk1"/>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8D8D8"/>
                    </a:solidFill>
                  </a:tcPr>
                </a:tc>
              </a:tr>
              <a:tr h="499925">
                <a:tc>
                  <a:txBody>
                    <a:bodyPr/>
                    <a:lstStyle/>
                    <a:p>
                      <a:pPr indent="0" lvl="0" marL="0" marR="0" rtl="0" algn="ctr">
                        <a:lnSpc>
                          <a:spcPct val="100000"/>
                        </a:lnSpc>
                        <a:spcBef>
                          <a:spcPts val="0"/>
                        </a:spcBef>
                        <a:spcAft>
                          <a:spcPts val="0"/>
                        </a:spcAft>
                        <a:buClr>
                          <a:schemeClr val="dk1"/>
                        </a:buClr>
                        <a:buSzPts val="1300"/>
                        <a:buFont typeface="Microsoft JhengHei"/>
                        <a:buNone/>
                      </a:pPr>
                      <a:r>
                        <a:rPr b="1" lang="en-US" sz="1300" u="none" cap="none" strike="noStrike">
                          <a:latin typeface="Microsoft JhengHei"/>
                          <a:ea typeface="Microsoft JhengHei"/>
                          <a:cs typeface="Microsoft JhengHei"/>
                          <a:sym typeface="Microsoft JhengHei"/>
                        </a:rPr>
                        <a:t>BS A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(-150, -330, 40)</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9925">
                <a:tc>
                  <a:txBody>
                    <a:bodyPr/>
                    <a:lstStyle/>
                    <a:p>
                      <a:pPr indent="0" lvl="0" marL="0" marR="0" rtl="0" algn="ctr">
                        <a:lnSpc>
                          <a:spcPct val="100000"/>
                        </a:lnSpc>
                        <a:spcBef>
                          <a:spcPts val="0"/>
                        </a:spcBef>
                        <a:spcAft>
                          <a:spcPts val="0"/>
                        </a:spcAft>
                        <a:buClr>
                          <a:schemeClr val="dk1"/>
                        </a:buClr>
                        <a:buSzPts val="1300"/>
                        <a:buFont typeface="Microsoft JhengHei"/>
                        <a:buNone/>
                      </a:pPr>
                      <a:r>
                        <a:rPr b="1" lang="en-US" sz="1300" u="none" cap="none" strike="noStrike">
                          <a:latin typeface="Microsoft JhengHei"/>
                          <a:ea typeface="Microsoft JhengHei"/>
                          <a:cs typeface="Microsoft JhengHei"/>
                          <a:sym typeface="Microsoft JhengHei"/>
                        </a:rPr>
                        <a:t>BS B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 (0, -275, 40)</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992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BS C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 (-150, 50, 40)</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992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Carrier Frequency</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2.65 GHz </a:t>
                      </a:r>
                      <a:endParaRPr b="1" sz="1300" u="none" cap="none" strike="noStrike">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(4GLTE band 7)</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9925">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latin typeface="Microsoft JhengHei"/>
                          <a:ea typeface="Microsoft JhengHei"/>
                          <a:cs typeface="Microsoft JhengHei"/>
                          <a:sym typeface="Microsoft JhengHei"/>
                        </a:rPr>
                        <a:t>User Position</a:t>
                      </a:r>
                      <a:endParaRPr b="1" sz="1300" u="none" cap="none" strike="noStrike">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sng" cap="none" strike="noStrike">
                          <a:solidFill>
                            <a:srgbClr val="05066D"/>
                          </a:solidFill>
                          <a:latin typeface="Microsoft JhengHei"/>
                          <a:ea typeface="Microsoft JhengHei"/>
                          <a:cs typeface="Microsoft JhengHei"/>
                          <a:sym typeface="Microsoft JhengHei"/>
                        </a:rPr>
                        <a:t>Random</a:t>
                      </a:r>
                      <a:endParaRPr b="1" sz="1300" u="sng" cap="none" strike="noStrike">
                        <a:solidFill>
                          <a:srgbClr val="05066D"/>
                        </a:solidFill>
                        <a:latin typeface="Microsoft JhengHei"/>
                        <a:ea typeface="Microsoft JhengHei"/>
                        <a:cs typeface="Microsoft JhengHei"/>
                        <a:sym typeface="Microsoft JhengHei"/>
                      </a:endParaRPr>
                    </a:p>
                  </a:txBody>
                  <a:tcPr marT="30475" marB="30475" marR="60975" marL="609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35" name="Google Shape;635;g33b6b6832ee_0_771"/>
          <p:cNvSpPr/>
          <p:nvPr/>
        </p:nvSpPr>
        <p:spPr>
          <a:xfrm>
            <a:off x="306461" y="1762079"/>
            <a:ext cx="4444800" cy="2667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Poppins Black"/>
                <a:ea typeface="Poppins Black"/>
                <a:cs typeface="Poppins Black"/>
                <a:sym typeface="Poppins Black"/>
              </a:rPr>
              <a:t>Wireless communication parameter setting</a:t>
            </a:r>
            <a:endParaRPr b="1" i="0" sz="1300" u="none" cap="none" strike="noStrike">
              <a:solidFill>
                <a:schemeClr val="dk1"/>
              </a:solidFill>
              <a:latin typeface="Poppins Black"/>
              <a:ea typeface="Poppins Black"/>
              <a:cs typeface="Poppins Black"/>
              <a:sym typeface="Poppins Black"/>
            </a:endParaRPr>
          </a:p>
        </p:txBody>
      </p:sp>
      <p:sp>
        <p:nvSpPr>
          <p:cNvPr id="636" name="Google Shape;636;g33b6b6832ee_0_771"/>
          <p:cNvSpPr/>
          <p:nvPr/>
        </p:nvSpPr>
        <p:spPr>
          <a:xfrm>
            <a:off x="2577070" y="5361325"/>
            <a:ext cx="355500" cy="3192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37" name="Google Shape;637;g33b6b6832ee_0_771"/>
          <p:cNvSpPr/>
          <p:nvPr/>
        </p:nvSpPr>
        <p:spPr>
          <a:xfrm>
            <a:off x="1451002" y="5818017"/>
            <a:ext cx="2509500" cy="6360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Randomly sample 10,000 data</a:t>
            </a:r>
            <a:endParaRPr b="1" i="0" sz="1900" u="none" cap="none" strike="noStrike">
              <a:solidFill>
                <a:srgbClr val="05066D"/>
              </a:solidFill>
              <a:latin typeface="Microsoft JhengHei"/>
              <a:ea typeface="Microsoft JhengHei"/>
              <a:cs typeface="Microsoft JhengHei"/>
              <a:sym typeface="Microsoft JhengHei"/>
            </a:endParaRPr>
          </a:p>
        </p:txBody>
      </p:sp>
      <p:sp>
        <p:nvSpPr>
          <p:cNvPr id="638" name="Google Shape;638;g33b6b6832ee_0_771"/>
          <p:cNvSpPr/>
          <p:nvPr/>
        </p:nvSpPr>
        <p:spPr>
          <a:xfrm rot="-5400000">
            <a:off x="3974629" y="5821385"/>
            <a:ext cx="355500" cy="3192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39" name="Google Shape;639;g33b6b6832ee_0_771"/>
          <p:cNvSpPr/>
          <p:nvPr/>
        </p:nvSpPr>
        <p:spPr>
          <a:xfrm>
            <a:off x="4470399" y="5818017"/>
            <a:ext cx="2900700" cy="6360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Conversion to 20,000 Q&amp;A format</a:t>
            </a:r>
            <a:endParaRPr b="1" i="0" sz="1900" u="none" cap="none" strike="noStrike">
              <a:solidFill>
                <a:srgbClr val="05066D"/>
              </a:solidFill>
              <a:latin typeface="Microsoft JhengHei"/>
              <a:ea typeface="Microsoft JhengHei"/>
              <a:cs typeface="Microsoft JhengHei"/>
              <a:sym typeface="Microsoft JhengHei"/>
            </a:endParaRPr>
          </a:p>
        </p:txBody>
      </p:sp>
      <p:sp>
        <p:nvSpPr>
          <p:cNvPr id="640" name="Google Shape;640;g33b6b6832ee_0_771"/>
          <p:cNvSpPr/>
          <p:nvPr/>
        </p:nvSpPr>
        <p:spPr>
          <a:xfrm rot="10800000">
            <a:off x="6663221" y="5310415"/>
            <a:ext cx="355500" cy="3192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41" name="Google Shape;641;g33b6b6832ee_0_771"/>
          <p:cNvSpPr/>
          <p:nvPr/>
        </p:nvSpPr>
        <p:spPr>
          <a:xfrm>
            <a:off x="7302333" y="5662900"/>
            <a:ext cx="3121200" cy="6360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(Format 1 10,000 data)</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(Format 2 10,000 data)</a:t>
            </a:r>
            <a:endParaRPr b="0" i="0" sz="900" u="none" cap="none" strike="noStrike">
              <a:solidFill>
                <a:srgbClr val="000000"/>
              </a:solidFill>
              <a:latin typeface="Arial"/>
              <a:ea typeface="Arial"/>
              <a:cs typeface="Arial"/>
              <a:sym typeface="Arial"/>
            </a:endParaRPr>
          </a:p>
        </p:txBody>
      </p:sp>
      <p:sp>
        <p:nvSpPr>
          <p:cNvPr id="642" name="Google Shape;642;g33b6b6832ee_0_771"/>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43" name="Google Shape;643;g33b6b6832ee_0_771"/>
          <p:cNvSpPr/>
          <p:nvPr/>
        </p:nvSpPr>
        <p:spPr>
          <a:xfrm>
            <a:off x="9886950" y="4561670"/>
            <a:ext cx="17865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Microsoft JhengHei"/>
                <a:ea typeface="Microsoft JhengHei"/>
                <a:cs typeface="Microsoft JhengHei"/>
                <a:sym typeface="Microsoft JhengHei"/>
              </a:rPr>
              <a:t>99%Training  1%Validation</a:t>
            </a:r>
            <a:endParaRPr b="1" i="0" sz="1600" u="none" cap="none" strike="noStrike">
              <a:solidFill>
                <a:srgbClr val="05066D"/>
              </a:solidFill>
              <a:latin typeface="Microsoft JhengHei"/>
              <a:ea typeface="Microsoft JhengHei"/>
              <a:cs typeface="Microsoft JhengHei"/>
              <a:sym typeface="Microsoft JhengHei"/>
            </a:endParaRPr>
          </a:p>
        </p:txBody>
      </p:sp>
      <p:sp>
        <p:nvSpPr>
          <p:cNvPr id="644" name="Google Shape;644;g33b6b6832ee_0_771"/>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645" name="Google Shape;645;g33b6b6832ee_0_771"/>
          <p:cNvSpPr txBox="1"/>
          <p:nvPr/>
        </p:nvSpPr>
        <p:spPr>
          <a:xfrm>
            <a:off x="590315" y="342605"/>
            <a:ext cx="116016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Case 2 : CHT BSs Signal Quality Opinion by 3D Channel GPT</a:t>
            </a:r>
            <a:endParaRPr b="1" i="0" sz="2900" u="none" cap="none" strike="noStrike">
              <a:solidFill>
                <a:srgbClr val="05066D"/>
              </a:solidFill>
              <a:latin typeface="Poppins Black"/>
              <a:ea typeface="Poppins Black"/>
              <a:cs typeface="Poppins Black"/>
              <a:sym typeface="Poppins Black"/>
            </a:endParaRPr>
          </a:p>
        </p:txBody>
      </p:sp>
      <p:grpSp>
        <p:nvGrpSpPr>
          <p:cNvPr id="646" name="Google Shape;646;g33b6b6832ee_0_771"/>
          <p:cNvGrpSpPr/>
          <p:nvPr/>
        </p:nvGrpSpPr>
        <p:grpSpPr>
          <a:xfrm>
            <a:off x="3992777" y="2705583"/>
            <a:ext cx="7504989" cy="1903832"/>
            <a:chOff x="1034143" y="2438400"/>
            <a:chExt cx="14876093" cy="3982913"/>
          </a:xfrm>
        </p:grpSpPr>
        <p:sp>
          <p:nvSpPr>
            <p:cNvPr id="647" name="Google Shape;647;g33b6b6832ee_0_771"/>
            <p:cNvSpPr/>
            <p:nvPr/>
          </p:nvSpPr>
          <p:spPr>
            <a:xfrm>
              <a:off x="7013933" y="4055569"/>
              <a:ext cx="3705600" cy="2081100"/>
            </a:xfrm>
            <a:prstGeom prst="roundRect">
              <a:avLst>
                <a:gd fmla="val 16667" name="adj"/>
              </a:avLst>
            </a:prstGeom>
            <a:gradFill>
              <a:gsLst>
                <a:gs pos="0">
                  <a:srgbClr val="BABABA"/>
                </a:gs>
                <a:gs pos="35000">
                  <a:srgbClr val="CFCFCF"/>
                </a:gs>
                <a:gs pos="100000">
                  <a:srgbClr val="EDEDED"/>
                </a:gs>
              </a:gsLst>
              <a:lin ang="16200038" scaled="0"/>
            </a:gradFill>
            <a:ln cap="flat" cmpd="sng" w="9525">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Pretrained</a:t>
              </a:r>
              <a:endParaRPr b="1" i="0" sz="13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20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3D Channel GPT</a:t>
              </a:r>
              <a:endParaRPr b="1" i="0" sz="1300" u="none" cap="none" strike="noStrike">
                <a:solidFill>
                  <a:srgbClr val="000000"/>
                </a:solidFill>
                <a:latin typeface="Microsoft JhengHei"/>
                <a:ea typeface="Microsoft JhengHei"/>
                <a:cs typeface="Microsoft JhengHei"/>
                <a:sym typeface="Microsoft JhengHei"/>
              </a:endParaRPr>
            </a:p>
          </p:txBody>
        </p:sp>
        <p:grpSp>
          <p:nvGrpSpPr>
            <p:cNvPr id="648" name="Google Shape;648;g33b6b6832ee_0_771"/>
            <p:cNvGrpSpPr/>
            <p:nvPr/>
          </p:nvGrpSpPr>
          <p:grpSpPr>
            <a:xfrm>
              <a:off x="1034143" y="2438400"/>
              <a:ext cx="14876093" cy="3982913"/>
              <a:chOff x="1726919" y="1932304"/>
              <a:chExt cx="14876093" cy="3982913"/>
            </a:xfrm>
          </p:grpSpPr>
          <p:sp>
            <p:nvSpPr>
              <p:cNvPr id="649" name="Google Shape;649;g33b6b6832ee_0_771"/>
              <p:cNvSpPr/>
              <p:nvPr/>
            </p:nvSpPr>
            <p:spPr>
              <a:xfrm>
                <a:off x="2605558" y="2438651"/>
                <a:ext cx="3022200" cy="432000"/>
              </a:xfrm>
              <a:prstGeom prst="roundRect">
                <a:avLst>
                  <a:gd fmla="val 16667" name="adj"/>
                </a:avLst>
              </a:prstGeom>
              <a:solidFill>
                <a:schemeClr val="accent3">
                  <a:alpha val="68630"/>
                </a:scheme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0" name="Google Shape;650;g33b6b6832ee_0_771"/>
              <p:cNvSpPr/>
              <p:nvPr/>
            </p:nvSpPr>
            <p:spPr>
              <a:xfrm>
                <a:off x="2605558" y="1932304"/>
                <a:ext cx="3691800" cy="436500"/>
              </a:xfrm>
              <a:prstGeom prst="roundRect">
                <a:avLst>
                  <a:gd fmla="val 16667" name="adj"/>
                </a:avLst>
              </a:prstGeom>
              <a:solidFill>
                <a:schemeClr val="accent3">
                  <a:alpha val="68630"/>
                </a:scheme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1" name="Google Shape;651;g33b6b6832ee_0_771"/>
              <p:cNvSpPr/>
              <p:nvPr/>
            </p:nvSpPr>
            <p:spPr>
              <a:xfrm>
                <a:off x="1726919" y="3220917"/>
                <a:ext cx="3694800" cy="2694300"/>
              </a:xfrm>
              <a:prstGeom prst="rect">
                <a:avLst/>
              </a:prstGeom>
              <a:solidFill>
                <a:srgbClr val="C2E8F7"/>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2" name="Google Shape;652;g33b6b6832ee_0_771"/>
              <p:cNvSpPr/>
              <p:nvPr/>
            </p:nvSpPr>
            <p:spPr>
              <a:xfrm>
                <a:off x="5386591" y="3212163"/>
                <a:ext cx="925116" cy="2690998"/>
              </a:xfrm>
              <a:custGeom>
                <a:rect b="b" l="l" r="r" t="t"/>
                <a:pathLst>
                  <a:path extrusionOk="0" h="2690998" w="925116">
                    <a:moveTo>
                      <a:pt x="0" y="0"/>
                    </a:moveTo>
                    <a:lnTo>
                      <a:pt x="922108" y="858253"/>
                    </a:lnTo>
                    <a:cubicBezTo>
                      <a:pt x="923111" y="1239231"/>
                      <a:pt x="924113" y="1467809"/>
                      <a:pt x="925116" y="1848787"/>
                    </a:cubicBezTo>
                    <a:lnTo>
                      <a:pt x="19050" y="2690998"/>
                    </a:lnTo>
                    <a:lnTo>
                      <a:pt x="0" y="0"/>
                    </a:lnTo>
                    <a:close/>
                  </a:path>
                </a:pathLst>
              </a:custGeom>
              <a:gradFill>
                <a:gsLst>
                  <a:gs pos="0">
                    <a:srgbClr val="C2E8F7"/>
                  </a:gs>
                  <a:gs pos="17000">
                    <a:srgbClr val="C2E8F7"/>
                  </a:gs>
                  <a:gs pos="70000">
                    <a:srgbClr val="E6EDF6"/>
                  </a:gs>
                  <a:gs pos="100000">
                    <a:srgbClr val="E6EDF6"/>
                  </a:gs>
                </a:gsLst>
                <a:lin ang="0"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3" name="Google Shape;653;g33b6b6832ee_0_771"/>
              <p:cNvSpPr/>
              <p:nvPr/>
            </p:nvSpPr>
            <p:spPr>
              <a:xfrm>
                <a:off x="2108955" y="3579953"/>
                <a:ext cx="1396200" cy="185700"/>
              </a:xfrm>
              <a:prstGeom prst="roundRect">
                <a:avLst>
                  <a:gd fmla="val 0" name="adj"/>
                </a:avLst>
              </a:prstGeom>
              <a:solidFill>
                <a:schemeClr val="accent3">
                  <a:alpha val="68630"/>
                </a:scheme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4" name="Google Shape;654;g33b6b6832ee_0_771"/>
              <p:cNvSpPr/>
              <p:nvPr/>
            </p:nvSpPr>
            <p:spPr>
              <a:xfrm flipH="1">
                <a:off x="12706574" y="3697235"/>
                <a:ext cx="649393" cy="832614"/>
              </a:xfrm>
              <a:custGeom>
                <a:rect b="b" l="l" r="r" t="t"/>
                <a:pathLst>
                  <a:path extrusionOk="0" h="832614" w="649393">
                    <a:moveTo>
                      <a:pt x="1" y="0"/>
                    </a:moveTo>
                    <a:lnTo>
                      <a:pt x="649393" y="240632"/>
                    </a:lnTo>
                    <a:lnTo>
                      <a:pt x="649393" y="619561"/>
                    </a:lnTo>
                    <a:lnTo>
                      <a:pt x="0" y="832614"/>
                    </a:lnTo>
                    <a:cubicBezTo>
                      <a:pt x="0" y="577967"/>
                      <a:pt x="1" y="254647"/>
                      <a:pt x="1" y="0"/>
                    </a:cubicBezTo>
                    <a:close/>
                  </a:path>
                </a:pathLst>
              </a:custGeom>
              <a:gradFill>
                <a:gsLst>
                  <a:gs pos="0">
                    <a:srgbClr val="FFE699"/>
                  </a:gs>
                  <a:gs pos="17000">
                    <a:srgbClr val="FFE699"/>
                  </a:gs>
                  <a:gs pos="72000">
                    <a:srgbClr val="FFF4D1"/>
                  </a:gs>
                  <a:gs pos="100000">
                    <a:srgbClr val="FFF4D1"/>
                  </a:gs>
                </a:gsLst>
                <a:lin ang="0"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5" name="Google Shape;655;g33b6b6832ee_0_771"/>
              <p:cNvSpPr/>
              <p:nvPr/>
            </p:nvSpPr>
            <p:spPr>
              <a:xfrm>
                <a:off x="13348378" y="3694434"/>
                <a:ext cx="3254400" cy="831000"/>
              </a:xfrm>
              <a:prstGeom prst="rect">
                <a:avLst/>
              </a:prstGeom>
              <a:solidFill>
                <a:srgbClr val="FFE699"/>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56" name="Google Shape;656;g33b6b6832ee_0_771"/>
              <p:cNvSpPr txBox="1"/>
              <p:nvPr/>
            </p:nvSpPr>
            <p:spPr>
              <a:xfrm>
                <a:off x="4545903" y="2667255"/>
                <a:ext cx="4097700" cy="515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Input</a:t>
                </a:r>
                <a:endParaRPr b="1" i="0" sz="1600" u="none" cap="none" strike="noStrike">
                  <a:solidFill>
                    <a:srgbClr val="05066D"/>
                  </a:solidFill>
                  <a:latin typeface="Poppins Black"/>
                  <a:ea typeface="Poppins Black"/>
                  <a:cs typeface="Poppins Black"/>
                  <a:sym typeface="Poppins Black"/>
                </a:endParaRPr>
              </a:p>
            </p:txBody>
          </p:sp>
          <p:sp>
            <p:nvSpPr>
              <p:cNvPr id="657" name="Google Shape;657;g33b6b6832ee_0_771"/>
              <p:cNvSpPr txBox="1"/>
              <p:nvPr/>
            </p:nvSpPr>
            <p:spPr>
              <a:xfrm>
                <a:off x="10546630" y="2667255"/>
                <a:ext cx="3621600" cy="515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Output</a:t>
                </a:r>
                <a:endParaRPr b="1" i="0" sz="1600" u="none" cap="none" strike="noStrike">
                  <a:solidFill>
                    <a:srgbClr val="05066D"/>
                  </a:solidFill>
                  <a:latin typeface="Poppins Black"/>
                  <a:ea typeface="Poppins Black"/>
                  <a:cs typeface="Poppins Black"/>
                  <a:sym typeface="Poppins Black"/>
                </a:endParaRPr>
              </a:p>
            </p:txBody>
          </p:sp>
          <p:cxnSp>
            <p:nvCxnSpPr>
              <p:cNvPr id="658" name="Google Shape;658;g33b6b6832ee_0_771"/>
              <p:cNvCxnSpPr/>
              <p:nvPr/>
            </p:nvCxnSpPr>
            <p:spPr>
              <a:xfrm>
                <a:off x="6867983" y="4555867"/>
                <a:ext cx="810300" cy="0"/>
              </a:xfrm>
              <a:prstGeom prst="straightConnector1">
                <a:avLst/>
              </a:prstGeom>
              <a:noFill/>
              <a:ln cap="rnd" cmpd="sng" w="47625">
                <a:solidFill>
                  <a:srgbClr val="000000"/>
                </a:solidFill>
                <a:prstDash val="solid"/>
                <a:round/>
                <a:headEnd len="sm" w="sm" type="none"/>
                <a:tailEnd len="med" w="med" type="triangle"/>
              </a:ln>
            </p:spPr>
          </p:cxnSp>
          <p:grpSp>
            <p:nvGrpSpPr>
              <p:cNvPr id="659" name="Google Shape;659;g33b6b6832ee_0_771"/>
              <p:cNvGrpSpPr/>
              <p:nvPr/>
            </p:nvGrpSpPr>
            <p:grpSpPr>
              <a:xfrm rot="-5400000">
                <a:off x="5461330" y="4312951"/>
                <a:ext cx="2266950" cy="594741"/>
                <a:chOff x="0" y="0"/>
                <a:chExt cx="3022600" cy="792988"/>
              </a:xfrm>
            </p:grpSpPr>
            <p:sp>
              <p:nvSpPr>
                <p:cNvPr id="660" name="Google Shape;660;g33b6b6832ee_0_771"/>
                <p:cNvSpPr/>
                <p:nvPr/>
              </p:nvSpPr>
              <p:spPr>
                <a:xfrm>
                  <a:off x="38100" y="38100"/>
                  <a:ext cx="2946400" cy="716788"/>
                </a:xfrm>
                <a:custGeom>
                  <a:rect b="b" l="l" r="r" t="t"/>
                  <a:pathLst>
                    <a:path extrusionOk="0" h="716788" w="2946400">
                      <a:moveTo>
                        <a:pt x="0" y="119507"/>
                      </a:moveTo>
                      <a:cubicBezTo>
                        <a:pt x="0" y="53467"/>
                        <a:pt x="57658" y="0"/>
                        <a:pt x="128778" y="0"/>
                      </a:cubicBezTo>
                      <a:lnTo>
                        <a:pt x="2817622" y="0"/>
                      </a:lnTo>
                      <a:cubicBezTo>
                        <a:pt x="2888742" y="0"/>
                        <a:pt x="2946400" y="53467"/>
                        <a:pt x="2946400" y="119507"/>
                      </a:cubicBezTo>
                      <a:lnTo>
                        <a:pt x="2946400" y="597281"/>
                      </a:lnTo>
                      <a:cubicBezTo>
                        <a:pt x="2946400" y="663194"/>
                        <a:pt x="2888742" y="716788"/>
                        <a:pt x="2817622" y="716788"/>
                      </a:cubicBezTo>
                      <a:lnTo>
                        <a:pt x="128778" y="716788"/>
                      </a:lnTo>
                      <a:cubicBezTo>
                        <a:pt x="57658" y="716661"/>
                        <a:pt x="0" y="663194"/>
                        <a:pt x="0" y="597281"/>
                      </a:cubicBezTo>
                      <a:close/>
                    </a:path>
                  </a:pathLst>
                </a:custGeom>
                <a:solidFill>
                  <a:srgbClr val="C2E8F7"/>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61" name="Google Shape;661;g33b6b6832ee_0_771"/>
                <p:cNvSpPr/>
                <p:nvPr/>
              </p:nvSpPr>
              <p:spPr>
                <a:xfrm>
                  <a:off x="0" y="0"/>
                  <a:ext cx="3022600" cy="792988"/>
                </a:xfrm>
                <a:custGeom>
                  <a:rect b="b" l="l" r="r" t="t"/>
                  <a:pathLst>
                    <a:path extrusionOk="0" h="792988" w="3022600">
                      <a:moveTo>
                        <a:pt x="0" y="157607"/>
                      </a:moveTo>
                      <a:cubicBezTo>
                        <a:pt x="0" y="67818"/>
                        <a:pt x="77470" y="0"/>
                        <a:pt x="166878" y="0"/>
                      </a:cubicBezTo>
                      <a:lnTo>
                        <a:pt x="2855722" y="0"/>
                      </a:lnTo>
                      <a:lnTo>
                        <a:pt x="2855722" y="38100"/>
                      </a:lnTo>
                      <a:lnTo>
                        <a:pt x="2855722" y="0"/>
                      </a:lnTo>
                      <a:cubicBezTo>
                        <a:pt x="2945130" y="0"/>
                        <a:pt x="3022600" y="67818"/>
                        <a:pt x="3022600" y="157607"/>
                      </a:cubicBezTo>
                      <a:lnTo>
                        <a:pt x="2984500" y="157607"/>
                      </a:lnTo>
                      <a:lnTo>
                        <a:pt x="3022600" y="157607"/>
                      </a:lnTo>
                      <a:lnTo>
                        <a:pt x="3022600" y="635381"/>
                      </a:lnTo>
                      <a:lnTo>
                        <a:pt x="2984500" y="635381"/>
                      </a:lnTo>
                      <a:lnTo>
                        <a:pt x="3022600" y="635381"/>
                      </a:lnTo>
                      <a:cubicBezTo>
                        <a:pt x="3022600" y="725043"/>
                        <a:pt x="2945130" y="792988"/>
                        <a:pt x="2855722" y="792988"/>
                      </a:cubicBezTo>
                      <a:lnTo>
                        <a:pt x="2855722" y="754888"/>
                      </a:lnTo>
                      <a:lnTo>
                        <a:pt x="2855722" y="792988"/>
                      </a:lnTo>
                      <a:lnTo>
                        <a:pt x="166878" y="792988"/>
                      </a:lnTo>
                      <a:lnTo>
                        <a:pt x="166878" y="754888"/>
                      </a:lnTo>
                      <a:lnTo>
                        <a:pt x="166878" y="792988"/>
                      </a:lnTo>
                      <a:cubicBezTo>
                        <a:pt x="77470" y="792861"/>
                        <a:pt x="0" y="725043"/>
                        <a:pt x="0" y="635381"/>
                      </a:cubicBezTo>
                      <a:lnTo>
                        <a:pt x="0" y="157607"/>
                      </a:lnTo>
                      <a:lnTo>
                        <a:pt x="38100" y="157607"/>
                      </a:lnTo>
                      <a:lnTo>
                        <a:pt x="0" y="157607"/>
                      </a:lnTo>
                      <a:moveTo>
                        <a:pt x="76200" y="157607"/>
                      </a:moveTo>
                      <a:lnTo>
                        <a:pt x="76200" y="635381"/>
                      </a:lnTo>
                      <a:lnTo>
                        <a:pt x="38100" y="635381"/>
                      </a:lnTo>
                      <a:lnTo>
                        <a:pt x="76200" y="635381"/>
                      </a:lnTo>
                      <a:cubicBezTo>
                        <a:pt x="76200" y="677672"/>
                        <a:pt x="114046" y="716788"/>
                        <a:pt x="166878" y="716788"/>
                      </a:cubicBezTo>
                      <a:lnTo>
                        <a:pt x="2855722" y="716788"/>
                      </a:lnTo>
                      <a:cubicBezTo>
                        <a:pt x="2908554" y="716788"/>
                        <a:pt x="2946400" y="677672"/>
                        <a:pt x="2946400" y="635381"/>
                      </a:cubicBezTo>
                      <a:lnTo>
                        <a:pt x="2946400" y="157607"/>
                      </a:lnTo>
                      <a:cubicBezTo>
                        <a:pt x="2946400" y="115316"/>
                        <a:pt x="2908554" y="76200"/>
                        <a:pt x="2855722" y="76200"/>
                      </a:cubicBezTo>
                      <a:lnTo>
                        <a:pt x="166878" y="76200"/>
                      </a:lnTo>
                      <a:lnTo>
                        <a:pt x="166878" y="38100"/>
                      </a:lnTo>
                      <a:lnTo>
                        <a:pt x="166878" y="76200"/>
                      </a:lnTo>
                      <a:cubicBezTo>
                        <a:pt x="114046" y="76200"/>
                        <a:pt x="76200" y="115316"/>
                        <a:pt x="76200" y="157607"/>
                      </a:cubicBezTo>
                      <a:close/>
                    </a:path>
                  </a:pathLst>
                </a:cu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662" name="Google Shape;662;g33b6b6832ee_0_771"/>
              <p:cNvSpPr/>
              <p:nvPr/>
            </p:nvSpPr>
            <p:spPr>
              <a:xfrm>
                <a:off x="7678134" y="3550480"/>
                <a:ext cx="3758797" cy="2110645"/>
              </a:xfrm>
              <a:custGeom>
                <a:rect b="b" l="l" r="r" t="t"/>
                <a:pathLst>
                  <a:path extrusionOk="0" h="2814193" w="3825748">
                    <a:moveTo>
                      <a:pt x="0" y="494411"/>
                    </a:moveTo>
                    <a:cubicBezTo>
                      <a:pt x="0" y="221107"/>
                      <a:pt x="223139" y="0"/>
                      <a:pt x="497840" y="0"/>
                    </a:cubicBezTo>
                    <a:lnTo>
                      <a:pt x="3327908" y="0"/>
                    </a:lnTo>
                    <a:lnTo>
                      <a:pt x="3327908" y="38100"/>
                    </a:lnTo>
                    <a:lnTo>
                      <a:pt x="3327908" y="0"/>
                    </a:lnTo>
                    <a:cubicBezTo>
                      <a:pt x="3602609" y="0"/>
                      <a:pt x="3825748" y="221107"/>
                      <a:pt x="3825748" y="494411"/>
                    </a:cubicBezTo>
                    <a:lnTo>
                      <a:pt x="3787648" y="494411"/>
                    </a:lnTo>
                    <a:lnTo>
                      <a:pt x="3825748" y="494411"/>
                    </a:lnTo>
                    <a:lnTo>
                      <a:pt x="3825748" y="2319782"/>
                    </a:lnTo>
                    <a:lnTo>
                      <a:pt x="3787648" y="2319782"/>
                    </a:lnTo>
                    <a:lnTo>
                      <a:pt x="3825748" y="2319782"/>
                    </a:lnTo>
                    <a:cubicBezTo>
                      <a:pt x="3825748" y="2593086"/>
                      <a:pt x="3602609" y="2814193"/>
                      <a:pt x="3327908" y="2814193"/>
                    </a:cubicBezTo>
                    <a:lnTo>
                      <a:pt x="3327908" y="2776093"/>
                    </a:lnTo>
                    <a:lnTo>
                      <a:pt x="3327908" y="2814193"/>
                    </a:lnTo>
                    <a:lnTo>
                      <a:pt x="497840" y="2814193"/>
                    </a:lnTo>
                    <a:lnTo>
                      <a:pt x="497840" y="2776093"/>
                    </a:lnTo>
                    <a:lnTo>
                      <a:pt x="497840" y="2814193"/>
                    </a:lnTo>
                    <a:cubicBezTo>
                      <a:pt x="223139" y="2814193"/>
                      <a:pt x="0" y="2593086"/>
                      <a:pt x="0" y="2319782"/>
                    </a:cubicBezTo>
                    <a:lnTo>
                      <a:pt x="0" y="494411"/>
                    </a:lnTo>
                    <a:lnTo>
                      <a:pt x="38100" y="494411"/>
                    </a:lnTo>
                    <a:lnTo>
                      <a:pt x="0" y="494411"/>
                    </a:lnTo>
                    <a:moveTo>
                      <a:pt x="76200" y="494411"/>
                    </a:moveTo>
                    <a:lnTo>
                      <a:pt x="76200" y="2319782"/>
                    </a:lnTo>
                    <a:lnTo>
                      <a:pt x="38100" y="2319782"/>
                    </a:lnTo>
                    <a:lnTo>
                      <a:pt x="76200" y="2319782"/>
                    </a:lnTo>
                    <a:cubicBezTo>
                      <a:pt x="76200" y="2550541"/>
                      <a:pt x="264668" y="2737993"/>
                      <a:pt x="497840" y="2737993"/>
                    </a:cubicBezTo>
                    <a:lnTo>
                      <a:pt x="3327908" y="2737993"/>
                    </a:lnTo>
                    <a:cubicBezTo>
                      <a:pt x="3560953" y="2737993"/>
                      <a:pt x="3749548" y="2550541"/>
                      <a:pt x="3749548" y="2319782"/>
                    </a:cubicBezTo>
                    <a:lnTo>
                      <a:pt x="3749548" y="494411"/>
                    </a:lnTo>
                    <a:cubicBezTo>
                      <a:pt x="3749548" y="263652"/>
                      <a:pt x="3561080" y="76200"/>
                      <a:pt x="3327908" y="76200"/>
                    </a:cubicBezTo>
                    <a:lnTo>
                      <a:pt x="497840" y="76200"/>
                    </a:lnTo>
                    <a:lnTo>
                      <a:pt x="497840" y="38100"/>
                    </a:lnTo>
                    <a:lnTo>
                      <a:pt x="497840" y="76200"/>
                    </a:lnTo>
                    <a:cubicBezTo>
                      <a:pt x="264668" y="76200"/>
                      <a:pt x="76200" y="263652"/>
                      <a:pt x="76200" y="494411"/>
                    </a:cubicBezTo>
                    <a:close/>
                  </a:path>
                </a:pathLst>
              </a:custGeom>
              <a:solidFill>
                <a:schemeClr val="dk1"/>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cxnSp>
            <p:nvCxnSpPr>
              <p:cNvPr id="663" name="Google Shape;663;g33b6b6832ee_0_771"/>
              <p:cNvCxnSpPr/>
              <p:nvPr/>
            </p:nvCxnSpPr>
            <p:spPr>
              <a:xfrm>
                <a:off x="11440998" y="4555867"/>
                <a:ext cx="712500" cy="0"/>
              </a:xfrm>
              <a:prstGeom prst="straightConnector1">
                <a:avLst/>
              </a:prstGeom>
              <a:noFill/>
              <a:ln cap="rnd" cmpd="sng" w="47625">
                <a:solidFill>
                  <a:srgbClr val="000000"/>
                </a:solidFill>
                <a:prstDash val="solid"/>
                <a:round/>
                <a:headEnd len="sm" w="sm" type="none"/>
                <a:tailEnd len="med" w="med" type="triangle"/>
              </a:ln>
            </p:spPr>
          </p:cxnSp>
          <p:grpSp>
            <p:nvGrpSpPr>
              <p:cNvPr id="664" name="Google Shape;664;g33b6b6832ee_0_771"/>
              <p:cNvGrpSpPr/>
              <p:nvPr/>
            </p:nvGrpSpPr>
            <p:grpSpPr>
              <a:xfrm rot="-5400000">
                <a:off x="11288802" y="4308422"/>
                <a:ext cx="2266950" cy="594741"/>
                <a:chOff x="0" y="0"/>
                <a:chExt cx="3022600" cy="792988"/>
              </a:xfrm>
            </p:grpSpPr>
            <p:sp>
              <p:nvSpPr>
                <p:cNvPr id="665" name="Google Shape;665;g33b6b6832ee_0_771"/>
                <p:cNvSpPr/>
                <p:nvPr/>
              </p:nvSpPr>
              <p:spPr>
                <a:xfrm>
                  <a:off x="38100" y="38100"/>
                  <a:ext cx="2946400" cy="716788"/>
                </a:xfrm>
                <a:custGeom>
                  <a:rect b="b" l="l" r="r" t="t"/>
                  <a:pathLst>
                    <a:path extrusionOk="0" h="716788" w="2946400">
                      <a:moveTo>
                        <a:pt x="0" y="119507"/>
                      </a:moveTo>
                      <a:cubicBezTo>
                        <a:pt x="0" y="53467"/>
                        <a:pt x="57658" y="0"/>
                        <a:pt x="128778" y="0"/>
                      </a:cubicBezTo>
                      <a:lnTo>
                        <a:pt x="2817622" y="0"/>
                      </a:lnTo>
                      <a:cubicBezTo>
                        <a:pt x="2888742" y="0"/>
                        <a:pt x="2946400" y="53467"/>
                        <a:pt x="2946400" y="119507"/>
                      </a:cubicBezTo>
                      <a:lnTo>
                        <a:pt x="2946400" y="597281"/>
                      </a:lnTo>
                      <a:cubicBezTo>
                        <a:pt x="2946400" y="663194"/>
                        <a:pt x="2888742" y="716788"/>
                        <a:pt x="2817622" y="716788"/>
                      </a:cubicBezTo>
                      <a:lnTo>
                        <a:pt x="128778" y="716788"/>
                      </a:lnTo>
                      <a:cubicBezTo>
                        <a:pt x="57658" y="716661"/>
                        <a:pt x="0" y="663194"/>
                        <a:pt x="0" y="597281"/>
                      </a:cubicBezTo>
                      <a:close/>
                    </a:path>
                  </a:pathLst>
                </a:custGeom>
                <a:solidFill>
                  <a:srgbClr val="FFE699"/>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666" name="Google Shape;666;g33b6b6832ee_0_771"/>
                <p:cNvSpPr/>
                <p:nvPr/>
              </p:nvSpPr>
              <p:spPr>
                <a:xfrm>
                  <a:off x="0" y="0"/>
                  <a:ext cx="3022600" cy="792988"/>
                </a:xfrm>
                <a:custGeom>
                  <a:rect b="b" l="l" r="r" t="t"/>
                  <a:pathLst>
                    <a:path extrusionOk="0" h="792988" w="3022600">
                      <a:moveTo>
                        <a:pt x="0" y="157607"/>
                      </a:moveTo>
                      <a:cubicBezTo>
                        <a:pt x="0" y="67818"/>
                        <a:pt x="77470" y="0"/>
                        <a:pt x="166878" y="0"/>
                      </a:cubicBezTo>
                      <a:lnTo>
                        <a:pt x="2855722" y="0"/>
                      </a:lnTo>
                      <a:lnTo>
                        <a:pt x="2855722" y="38100"/>
                      </a:lnTo>
                      <a:lnTo>
                        <a:pt x="2855722" y="0"/>
                      </a:lnTo>
                      <a:cubicBezTo>
                        <a:pt x="2945130" y="0"/>
                        <a:pt x="3022600" y="67818"/>
                        <a:pt x="3022600" y="157607"/>
                      </a:cubicBezTo>
                      <a:lnTo>
                        <a:pt x="2984500" y="157607"/>
                      </a:lnTo>
                      <a:lnTo>
                        <a:pt x="3022600" y="157607"/>
                      </a:lnTo>
                      <a:lnTo>
                        <a:pt x="3022600" y="635381"/>
                      </a:lnTo>
                      <a:lnTo>
                        <a:pt x="2984500" y="635381"/>
                      </a:lnTo>
                      <a:lnTo>
                        <a:pt x="3022600" y="635381"/>
                      </a:lnTo>
                      <a:cubicBezTo>
                        <a:pt x="3022600" y="725043"/>
                        <a:pt x="2945130" y="792988"/>
                        <a:pt x="2855722" y="792988"/>
                      </a:cubicBezTo>
                      <a:lnTo>
                        <a:pt x="2855722" y="754888"/>
                      </a:lnTo>
                      <a:lnTo>
                        <a:pt x="2855722" y="792988"/>
                      </a:lnTo>
                      <a:lnTo>
                        <a:pt x="166878" y="792988"/>
                      </a:lnTo>
                      <a:lnTo>
                        <a:pt x="166878" y="754888"/>
                      </a:lnTo>
                      <a:lnTo>
                        <a:pt x="166878" y="792988"/>
                      </a:lnTo>
                      <a:cubicBezTo>
                        <a:pt x="77470" y="792861"/>
                        <a:pt x="0" y="725043"/>
                        <a:pt x="0" y="635381"/>
                      </a:cubicBezTo>
                      <a:lnTo>
                        <a:pt x="0" y="157607"/>
                      </a:lnTo>
                      <a:lnTo>
                        <a:pt x="38100" y="157607"/>
                      </a:lnTo>
                      <a:lnTo>
                        <a:pt x="0" y="157607"/>
                      </a:lnTo>
                      <a:moveTo>
                        <a:pt x="76200" y="157607"/>
                      </a:moveTo>
                      <a:lnTo>
                        <a:pt x="76200" y="635381"/>
                      </a:lnTo>
                      <a:lnTo>
                        <a:pt x="38100" y="635381"/>
                      </a:lnTo>
                      <a:lnTo>
                        <a:pt x="76200" y="635381"/>
                      </a:lnTo>
                      <a:cubicBezTo>
                        <a:pt x="76200" y="677672"/>
                        <a:pt x="114046" y="716788"/>
                        <a:pt x="166878" y="716788"/>
                      </a:cubicBezTo>
                      <a:lnTo>
                        <a:pt x="2855722" y="716788"/>
                      </a:lnTo>
                      <a:cubicBezTo>
                        <a:pt x="2908554" y="716788"/>
                        <a:pt x="2946400" y="677672"/>
                        <a:pt x="2946400" y="635381"/>
                      </a:cubicBezTo>
                      <a:lnTo>
                        <a:pt x="2946400" y="157607"/>
                      </a:lnTo>
                      <a:cubicBezTo>
                        <a:pt x="2946400" y="115316"/>
                        <a:pt x="2908554" y="76200"/>
                        <a:pt x="2855722" y="76200"/>
                      </a:cubicBezTo>
                      <a:lnTo>
                        <a:pt x="166878" y="76200"/>
                      </a:lnTo>
                      <a:lnTo>
                        <a:pt x="166878" y="38100"/>
                      </a:lnTo>
                      <a:lnTo>
                        <a:pt x="166878" y="76200"/>
                      </a:lnTo>
                      <a:cubicBezTo>
                        <a:pt x="114046" y="76200"/>
                        <a:pt x="76200" y="115316"/>
                        <a:pt x="76200" y="157607"/>
                      </a:cubicBezTo>
                      <a:close/>
                    </a:path>
                  </a:pathLst>
                </a:custGeom>
                <a:solidFill>
                  <a:srgbClr val="000000"/>
                </a:soli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667" name="Google Shape;667;g33b6b6832ee_0_771"/>
              <p:cNvSpPr txBox="1"/>
              <p:nvPr/>
            </p:nvSpPr>
            <p:spPr>
              <a:xfrm>
                <a:off x="2396745" y="4019628"/>
                <a:ext cx="2903400" cy="178890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BS A/B/C location </a:t>
                </a:r>
                <a:endParaRPr b="0" i="0" sz="700" u="none" cap="none" strike="noStrike">
                  <a:solidFill>
                    <a:srgbClr val="000000"/>
                  </a:solidFill>
                  <a:latin typeface="Arial"/>
                  <a:ea typeface="Arial"/>
                  <a:cs typeface="Arial"/>
                  <a:sym typeface="Arial"/>
                </a:endParaRPr>
              </a:p>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User location </a:t>
                </a:r>
                <a:endParaRPr b="0" i="0" sz="700" u="none" cap="none" strike="noStrike">
                  <a:solidFill>
                    <a:srgbClr val="000000"/>
                  </a:solidFill>
                  <a:latin typeface="Arial"/>
                  <a:ea typeface="Arial"/>
                  <a:cs typeface="Arial"/>
                  <a:sym typeface="Arial"/>
                </a:endParaRPr>
              </a:p>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Frequency</a:t>
                </a:r>
                <a:endParaRPr b="0" i="0" sz="1100" u="none" cap="none" strike="noStrike">
                  <a:solidFill>
                    <a:srgbClr val="000000"/>
                  </a:solidFill>
                  <a:latin typeface="Microsoft JhengHei"/>
                  <a:ea typeface="Microsoft JhengHei"/>
                  <a:cs typeface="Microsoft JhengHei"/>
                  <a:sym typeface="Microsoft JhengHei"/>
                </a:endParaRPr>
              </a:p>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LOS flag </a:t>
                </a:r>
                <a:endParaRPr b="0" i="0" sz="700" u="none" cap="none" strike="noStrike">
                  <a:solidFill>
                    <a:srgbClr val="000000"/>
                  </a:solidFill>
                  <a:latin typeface="Arial"/>
                  <a:ea typeface="Arial"/>
                  <a:cs typeface="Arial"/>
                  <a:sym typeface="Arial"/>
                </a:endParaRPr>
              </a:p>
            </p:txBody>
          </p:sp>
          <p:sp>
            <p:nvSpPr>
              <p:cNvPr id="668" name="Google Shape;668;g33b6b6832ee_0_771"/>
              <p:cNvSpPr txBox="1"/>
              <p:nvPr/>
            </p:nvSpPr>
            <p:spPr>
              <a:xfrm>
                <a:off x="13687677" y="3737395"/>
                <a:ext cx="2584500" cy="83250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BS with max received power</a:t>
                </a:r>
                <a:endParaRPr b="0" i="0" sz="1100" u="none" cap="none" strike="noStrike">
                  <a:solidFill>
                    <a:srgbClr val="000000"/>
                  </a:solidFill>
                  <a:latin typeface="Microsoft JhengHei"/>
                  <a:ea typeface="Microsoft JhengHei"/>
                  <a:cs typeface="Microsoft JhengHei"/>
                  <a:sym typeface="Microsoft JhengHei"/>
                </a:endParaRPr>
              </a:p>
            </p:txBody>
          </p:sp>
          <p:sp>
            <p:nvSpPr>
              <p:cNvPr id="669" name="Google Shape;669;g33b6b6832ee_0_771"/>
              <p:cNvSpPr/>
              <p:nvPr/>
            </p:nvSpPr>
            <p:spPr>
              <a:xfrm>
                <a:off x="1791492" y="3283172"/>
                <a:ext cx="3836400" cy="592200"/>
              </a:xfrm>
              <a:prstGeom prst="rect">
                <a:avLst/>
              </a:prstGeom>
              <a:noFill/>
              <a:ln>
                <a:noFill/>
              </a:ln>
            </p:spPr>
            <p:txBody>
              <a:bodyPr anchorCtr="0" anchor="t" bIns="30475" lIns="60950" spcFirstLastPara="1" rIns="60950" wrap="square" tIns="30475">
                <a:noAutofit/>
              </a:bodyPr>
              <a:lstStyle/>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A question contains info. </a:t>
                </a:r>
                <a:endParaRPr b="0" i="0" sz="1100" u="none" cap="none" strike="noStrike">
                  <a:solidFill>
                    <a:srgbClr val="000000"/>
                  </a:solidFill>
                  <a:latin typeface="Microsoft JhengHei"/>
                  <a:ea typeface="Microsoft JhengHei"/>
                  <a:cs typeface="Microsoft JhengHei"/>
                  <a:sym typeface="Microsoft JhengHei"/>
                </a:endParaRPr>
              </a:p>
            </p:txBody>
          </p:sp>
          <p:sp>
            <p:nvSpPr>
              <p:cNvPr id="670" name="Google Shape;670;g33b6b6832ee_0_771"/>
              <p:cNvSpPr/>
              <p:nvPr/>
            </p:nvSpPr>
            <p:spPr>
              <a:xfrm flipH="1">
                <a:off x="12730208" y="4707820"/>
                <a:ext cx="649393" cy="832614"/>
              </a:xfrm>
              <a:custGeom>
                <a:rect b="b" l="l" r="r" t="t"/>
                <a:pathLst>
                  <a:path extrusionOk="0" h="832614" w="649393">
                    <a:moveTo>
                      <a:pt x="1" y="0"/>
                    </a:moveTo>
                    <a:lnTo>
                      <a:pt x="649393" y="240632"/>
                    </a:lnTo>
                    <a:lnTo>
                      <a:pt x="649393" y="619561"/>
                    </a:lnTo>
                    <a:lnTo>
                      <a:pt x="0" y="832614"/>
                    </a:lnTo>
                    <a:cubicBezTo>
                      <a:pt x="0" y="577967"/>
                      <a:pt x="1" y="254647"/>
                      <a:pt x="1" y="0"/>
                    </a:cubicBezTo>
                    <a:close/>
                  </a:path>
                </a:pathLst>
              </a:custGeom>
              <a:gradFill>
                <a:gsLst>
                  <a:gs pos="0">
                    <a:srgbClr val="FFE699"/>
                  </a:gs>
                  <a:gs pos="17000">
                    <a:srgbClr val="FFE699"/>
                  </a:gs>
                  <a:gs pos="72000">
                    <a:srgbClr val="FFF4D1"/>
                  </a:gs>
                  <a:gs pos="100000">
                    <a:srgbClr val="FFF4D1"/>
                  </a:gs>
                </a:gsLst>
                <a:lin ang="0"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71" name="Google Shape;671;g33b6b6832ee_0_771"/>
              <p:cNvSpPr/>
              <p:nvPr/>
            </p:nvSpPr>
            <p:spPr>
              <a:xfrm>
                <a:off x="13372012" y="4705019"/>
                <a:ext cx="3231000" cy="831000"/>
              </a:xfrm>
              <a:prstGeom prst="rect">
                <a:avLst/>
              </a:prstGeom>
              <a:solidFill>
                <a:srgbClr val="FFE699"/>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672" name="Google Shape;672;g33b6b6832ee_0_771"/>
              <p:cNvSpPr txBox="1"/>
              <p:nvPr/>
            </p:nvSpPr>
            <p:spPr>
              <a:xfrm>
                <a:off x="13711311" y="4747981"/>
                <a:ext cx="2723700" cy="83250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Clr>
                    <a:srgbClr val="000000"/>
                  </a:buClr>
                  <a:buSzPts val="1100"/>
                  <a:buFont typeface="Arial"/>
                  <a:buNone/>
                </a:pPr>
                <a:r>
                  <a:rPr b="0" i="0" lang="en-US" sz="1100" u="none" cap="none" strike="noStrike">
                    <a:solidFill>
                      <a:srgbClr val="000000"/>
                    </a:solidFill>
                    <a:latin typeface="Microsoft JhengHei"/>
                    <a:ea typeface="Microsoft JhengHei"/>
                    <a:cs typeface="Microsoft JhengHei"/>
                    <a:sym typeface="Microsoft JhengHei"/>
                  </a:rPr>
                  <a:t>Signal quality opinions of all BSs</a:t>
                </a:r>
                <a:endParaRPr b="0" i="0" sz="900" u="none" cap="none" strike="noStrike">
                  <a:solidFill>
                    <a:srgbClr val="000000"/>
                  </a:solidFill>
                  <a:latin typeface="Arial"/>
                  <a:ea typeface="Arial"/>
                  <a:cs typeface="Arial"/>
                  <a:sym typeface="Arial"/>
                </a:endParaRPr>
              </a:p>
            </p:txBody>
          </p:sp>
          <p:sp>
            <p:nvSpPr>
              <p:cNvPr id="673" name="Google Shape;673;g33b6b6832ee_0_771"/>
              <p:cNvSpPr/>
              <p:nvPr/>
            </p:nvSpPr>
            <p:spPr>
              <a:xfrm>
                <a:off x="1939474" y="4019627"/>
                <a:ext cx="453000" cy="1652400"/>
              </a:xfrm>
              <a:prstGeom prst="leftBrace">
                <a:avLst>
                  <a:gd fmla="val 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74" name="Google Shape;674;g33b6b6832ee_0_771"/>
              <p:cNvSpPr/>
              <p:nvPr/>
            </p:nvSpPr>
            <p:spPr>
              <a:xfrm>
                <a:off x="2211919" y="2334684"/>
                <a:ext cx="318300" cy="991200"/>
              </a:xfrm>
              <a:prstGeom prst="bentArrow">
                <a:avLst>
                  <a:gd fmla="val 12775" name="adj1"/>
                  <a:gd fmla="val 25000" name="adj2"/>
                  <a:gd fmla="val 39387" name="adj3"/>
                  <a:gd fmla="val 0" name="adj4"/>
                </a:avLst>
              </a:prstGeom>
              <a:solidFill>
                <a:schemeClr val="accent3"/>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sp>
          <p:nvSpPr>
            <p:cNvPr id="675" name="Google Shape;675;g33b6b6832ee_0_771"/>
            <p:cNvSpPr/>
            <p:nvPr/>
          </p:nvSpPr>
          <p:spPr>
            <a:xfrm>
              <a:off x="1939319" y="2957838"/>
              <a:ext cx="3621600" cy="4293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Microsoft JhengHei"/>
                  <a:ea typeface="Microsoft JhengHei"/>
                  <a:cs typeface="Microsoft JhengHei"/>
                  <a:sym typeface="Microsoft JhengHei"/>
                </a:rPr>
                <a:t>Signal quality opinions? </a:t>
              </a:r>
              <a:endParaRPr b="0" i="0" sz="900" u="none" cap="none" strike="noStrike">
                <a:solidFill>
                  <a:schemeClr val="dk1"/>
                </a:solidFill>
                <a:latin typeface="Microsoft JhengHei"/>
                <a:ea typeface="Microsoft JhengHei"/>
                <a:cs typeface="Microsoft JhengHei"/>
                <a:sym typeface="Microsoft JhengHei"/>
              </a:endParaRPr>
            </a:p>
          </p:txBody>
        </p:sp>
        <p:sp>
          <p:nvSpPr>
            <p:cNvPr id="676" name="Google Shape;676;g33b6b6832ee_0_771"/>
            <p:cNvSpPr/>
            <p:nvPr/>
          </p:nvSpPr>
          <p:spPr>
            <a:xfrm>
              <a:off x="1939319" y="2482382"/>
              <a:ext cx="3882300" cy="4293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Microsoft JhengHei"/>
                  <a:ea typeface="Microsoft JhengHei"/>
                  <a:cs typeface="Microsoft JhengHei"/>
                  <a:sym typeface="Microsoft JhengHei"/>
                </a:rPr>
                <a:t>Best signal quality among BSs?</a:t>
              </a:r>
              <a:endParaRPr b="0" i="0" sz="900" u="none" cap="none" strike="noStrike">
                <a:solidFill>
                  <a:schemeClr val="dk1"/>
                </a:solidFill>
                <a:latin typeface="Microsoft JhengHei"/>
                <a:ea typeface="Microsoft JhengHei"/>
                <a:cs typeface="Microsoft JhengHei"/>
                <a:sym typeface="Microsoft JhengHe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33b6b6832ee_0_820"/>
          <p:cNvSpPr/>
          <p:nvPr/>
        </p:nvSpPr>
        <p:spPr>
          <a:xfrm>
            <a:off x="849427" y="4258755"/>
            <a:ext cx="6576600" cy="1210500"/>
          </a:xfrm>
          <a:prstGeom prst="rect">
            <a:avLst/>
          </a:prstGeom>
          <a:noFill/>
          <a:ln>
            <a:noFill/>
          </a:ln>
        </p:spPr>
        <p:txBody>
          <a:bodyPr anchorCtr="0" anchor="t" bIns="30475" lIns="60950" spcFirstLastPara="1" rIns="60950" wrap="square" tIns="30475">
            <a:noAutofit/>
          </a:bodyPr>
          <a:lstStyle/>
          <a:p>
            <a:pPr indent="-311150" lvl="0" marL="304800" marR="0" rtl="0" algn="l">
              <a:lnSpc>
                <a:spcPct val="100000"/>
              </a:lnSpc>
              <a:spcBef>
                <a:spcPts val="0"/>
              </a:spcBef>
              <a:spcAft>
                <a:spcPts val="0"/>
              </a:spcAft>
              <a:buClr>
                <a:srgbClr val="05066D"/>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(Q&amp;A Format 1)Randomly sample 100 data, resulting in an accuracy of </a:t>
            </a:r>
            <a:r>
              <a:rPr b="1" i="0" lang="en-US" sz="1900" u="none" cap="none" strike="noStrike">
                <a:solidFill>
                  <a:srgbClr val="C00000"/>
                </a:solidFill>
                <a:latin typeface="Microsoft JhengHei"/>
                <a:ea typeface="Microsoft JhengHei"/>
                <a:cs typeface="Microsoft JhengHei"/>
                <a:sym typeface="Microsoft JhengHei"/>
              </a:rPr>
              <a:t>67%</a:t>
            </a:r>
            <a:endParaRPr b="1" i="0" sz="1900" u="none" cap="none" strike="noStrike">
              <a:solidFill>
                <a:srgbClr val="C00000"/>
              </a:solidFill>
              <a:latin typeface="Microsoft JhengHei"/>
              <a:ea typeface="Microsoft JhengHei"/>
              <a:cs typeface="Microsoft JhengHei"/>
              <a:sym typeface="Microsoft JhengHei"/>
            </a:endParaRPr>
          </a:p>
          <a:p>
            <a:pPr indent="-311150" lvl="0" marL="304800" marR="0" rtl="0" algn="l">
              <a:lnSpc>
                <a:spcPct val="100000"/>
              </a:lnSpc>
              <a:spcBef>
                <a:spcPts val="0"/>
              </a:spcBef>
              <a:spcAft>
                <a:spcPts val="0"/>
              </a:spcAft>
              <a:buClr>
                <a:srgbClr val="05066D"/>
              </a:buClr>
              <a:buSzPts val="1900"/>
              <a:buFont typeface="Arial"/>
              <a:buChar char="•"/>
            </a:pPr>
            <a:r>
              <a:rPr b="1" i="0" lang="en-US" sz="1900" u="none" cap="none" strike="noStrike">
                <a:solidFill>
                  <a:srgbClr val="05066D"/>
                </a:solidFill>
                <a:latin typeface="Microsoft JhengHei"/>
                <a:ea typeface="Microsoft JhengHei"/>
                <a:cs typeface="Microsoft JhengHei"/>
                <a:sym typeface="Microsoft JhengHei"/>
              </a:rPr>
              <a:t>(Q&amp;A Format 2)Randomly sample 100 data, resulting in an accuracy of </a:t>
            </a:r>
            <a:r>
              <a:rPr b="1" i="0" lang="en-US" sz="1900" u="none" cap="none" strike="noStrike">
                <a:solidFill>
                  <a:srgbClr val="C00000"/>
                </a:solidFill>
                <a:latin typeface="Microsoft JhengHei"/>
                <a:ea typeface="Microsoft JhengHei"/>
                <a:cs typeface="Microsoft JhengHei"/>
                <a:sym typeface="Microsoft JhengHei"/>
              </a:rPr>
              <a:t>62%</a:t>
            </a:r>
            <a:endParaRPr b="0" i="0" sz="900" u="none" cap="none" strike="noStrike">
              <a:solidFill>
                <a:srgbClr val="000000"/>
              </a:solidFill>
              <a:latin typeface="Arial"/>
              <a:ea typeface="Arial"/>
              <a:cs typeface="Arial"/>
              <a:sym typeface="Arial"/>
            </a:endParaRPr>
          </a:p>
        </p:txBody>
      </p:sp>
      <p:sp>
        <p:nvSpPr>
          <p:cNvPr id="682" name="Google Shape;682;g33b6b6832ee_0_820"/>
          <p:cNvSpPr/>
          <p:nvPr/>
        </p:nvSpPr>
        <p:spPr>
          <a:xfrm>
            <a:off x="-304800" y="-5410200"/>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83" name="Google Shape;683;g33b6b6832ee_0_820"/>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84" name="Google Shape;684;g33b6b6832ee_0_820"/>
          <p:cNvSpPr/>
          <p:nvPr/>
        </p:nvSpPr>
        <p:spPr>
          <a:xfrm>
            <a:off x="8182566" y="2183935"/>
            <a:ext cx="718344" cy="508889"/>
          </a:xfrm>
          <a:custGeom>
            <a:rect b="b" l="l" r="r" t="t"/>
            <a:pathLst>
              <a:path extrusionOk="0" h="762380" w="1570150">
                <a:moveTo>
                  <a:pt x="0" y="12192"/>
                </a:moveTo>
                <a:lnTo>
                  <a:pt x="1570150" y="0"/>
                </a:lnTo>
                <a:lnTo>
                  <a:pt x="1049886" y="743656"/>
                </a:lnTo>
                <a:lnTo>
                  <a:pt x="519010" y="762380"/>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85" name="Google Shape;685;g33b6b6832ee_0_820"/>
          <p:cNvSpPr/>
          <p:nvPr/>
        </p:nvSpPr>
        <p:spPr>
          <a:xfrm>
            <a:off x="5719089" y="2183935"/>
            <a:ext cx="608433" cy="523335"/>
          </a:xfrm>
          <a:custGeom>
            <a:rect b="b" l="l" r="r" t="t"/>
            <a:pathLst>
              <a:path extrusionOk="0" h="784022" w="1570150">
                <a:moveTo>
                  <a:pt x="0" y="12192"/>
                </a:moveTo>
                <a:lnTo>
                  <a:pt x="1570150" y="0"/>
                </a:lnTo>
                <a:lnTo>
                  <a:pt x="1057785" y="765298"/>
                </a:lnTo>
                <a:lnTo>
                  <a:pt x="471625" y="784022"/>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86" name="Google Shape;686;g33b6b6832ee_0_820"/>
          <p:cNvSpPr/>
          <p:nvPr/>
        </p:nvSpPr>
        <p:spPr>
          <a:xfrm>
            <a:off x="1840868" y="2126045"/>
            <a:ext cx="1055926" cy="527694"/>
          </a:xfrm>
          <a:custGeom>
            <a:rect b="b" l="l" r="r" t="t"/>
            <a:pathLst>
              <a:path extrusionOk="0" h="790553" w="1570150">
                <a:moveTo>
                  <a:pt x="0" y="12192"/>
                </a:moveTo>
                <a:lnTo>
                  <a:pt x="1570150" y="0"/>
                </a:lnTo>
                <a:lnTo>
                  <a:pt x="923974" y="778361"/>
                </a:lnTo>
                <a:lnTo>
                  <a:pt x="560832" y="790553"/>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87" name="Google Shape;687;g33b6b6832ee_0_820"/>
          <p:cNvSpPr/>
          <p:nvPr/>
        </p:nvSpPr>
        <p:spPr>
          <a:xfrm>
            <a:off x="1665703" y="5650051"/>
            <a:ext cx="9759600" cy="923400"/>
          </a:xfrm>
          <a:prstGeom prst="rect">
            <a:avLst/>
          </a:prstGeom>
          <a:noFill/>
          <a:ln>
            <a:noFill/>
          </a:ln>
        </p:spPr>
        <p:txBody>
          <a:bodyPr anchorCtr="0" anchor="t" bIns="30475" lIns="60950" spcFirstLastPara="1" rIns="60950" wrap="square" tIns="30475">
            <a:noAutofit/>
          </a:bodyPr>
          <a:lstStyle/>
          <a:p>
            <a:pPr indent="0" lvl="0" marL="0" marR="0" rtl="0" algn="l">
              <a:lnSpc>
                <a:spcPct val="150000"/>
              </a:lnSpc>
              <a:spcBef>
                <a:spcPts val="0"/>
              </a:spcBef>
              <a:spcAft>
                <a:spcPts val="0"/>
              </a:spcAft>
              <a:buClr>
                <a:srgbClr val="000000"/>
              </a:buClr>
              <a:buSzPts val="1900"/>
              <a:buFont typeface="Arial"/>
              <a:buNone/>
            </a:pPr>
            <a:r>
              <a:rPr b="1" i="0" lang="en-US" sz="1900" u="sng" cap="none" strike="noStrike">
                <a:solidFill>
                  <a:srgbClr val="05066D"/>
                </a:solidFill>
                <a:latin typeface="Microsoft JhengHei"/>
                <a:ea typeface="Microsoft JhengHei"/>
                <a:cs typeface="Microsoft JhengHei"/>
                <a:sym typeface="Microsoft JhengHei"/>
              </a:rPr>
              <a:t>Furtherly extend the capabilities of 3D Channel-GPT model through users and Multiple base stations through simple Q&amp;A interactions</a:t>
            </a:r>
            <a:endParaRPr b="0" i="0" sz="1900" u="sng" cap="none" strike="noStrike">
              <a:solidFill>
                <a:srgbClr val="C00000"/>
              </a:solidFill>
              <a:latin typeface="Calibri"/>
              <a:ea typeface="Calibri"/>
              <a:cs typeface="Calibri"/>
              <a:sym typeface="Calibri"/>
            </a:endParaRPr>
          </a:p>
        </p:txBody>
      </p:sp>
      <p:grpSp>
        <p:nvGrpSpPr>
          <p:cNvPr id="688" name="Google Shape;688;g33b6b6832ee_0_820"/>
          <p:cNvGrpSpPr/>
          <p:nvPr/>
        </p:nvGrpSpPr>
        <p:grpSpPr>
          <a:xfrm>
            <a:off x="9101320" y="2037728"/>
            <a:ext cx="1659698" cy="390019"/>
            <a:chOff x="13523425" y="5696295"/>
            <a:chExt cx="2489423" cy="585000"/>
          </a:xfrm>
        </p:grpSpPr>
        <p:sp>
          <p:nvSpPr>
            <p:cNvPr id="689" name="Google Shape;689;g33b6b6832ee_0_820"/>
            <p:cNvSpPr/>
            <p:nvPr/>
          </p:nvSpPr>
          <p:spPr>
            <a:xfrm>
              <a:off x="13523425" y="5696295"/>
              <a:ext cx="2079900" cy="585000"/>
            </a:xfrm>
            <a:prstGeom prst="wedgeRoundRectCallout">
              <a:avLst>
                <a:gd fmla="val -58163" name="adj1"/>
                <a:gd fmla="val 40704"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90" name="Google Shape;690;g33b6b6832ee_0_820"/>
            <p:cNvSpPr txBox="1"/>
            <p:nvPr/>
          </p:nvSpPr>
          <p:spPr>
            <a:xfrm>
              <a:off x="13706748" y="5857277"/>
              <a:ext cx="2306100" cy="3000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B</a:t>
              </a:r>
              <a:endParaRPr b="0" i="0" sz="900" u="none" cap="none" strike="noStrike">
                <a:solidFill>
                  <a:srgbClr val="000000"/>
                </a:solidFill>
                <a:latin typeface="Arial"/>
                <a:ea typeface="Arial"/>
                <a:cs typeface="Arial"/>
                <a:sym typeface="Arial"/>
              </a:endParaRPr>
            </a:p>
          </p:txBody>
        </p:sp>
      </p:grpSp>
      <p:grpSp>
        <p:nvGrpSpPr>
          <p:cNvPr id="691" name="Google Shape;691;g33b6b6832ee_0_820"/>
          <p:cNvGrpSpPr/>
          <p:nvPr/>
        </p:nvGrpSpPr>
        <p:grpSpPr>
          <a:xfrm>
            <a:off x="3070084" y="2004692"/>
            <a:ext cx="2218111" cy="527026"/>
            <a:chOff x="5905450" y="5593519"/>
            <a:chExt cx="3327000" cy="790500"/>
          </a:xfrm>
        </p:grpSpPr>
        <p:sp>
          <p:nvSpPr>
            <p:cNvPr id="692" name="Google Shape;692;g33b6b6832ee_0_820"/>
            <p:cNvSpPr/>
            <p:nvPr/>
          </p:nvSpPr>
          <p:spPr>
            <a:xfrm>
              <a:off x="5905450" y="5593519"/>
              <a:ext cx="3327000" cy="7905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693" name="Google Shape;693;g33b6b6832ee_0_820"/>
            <p:cNvSpPr txBox="1"/>
            <p:nvPr/>
          </p:nvSpPr>
          <p:spPr>
            <a:xfrm>
              <a:off x="6027663" y="5679998"/>
              <a:ext cx="3180600" cy="624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which base station's signal is the strongest?</a:t>
              </a:r>
              <a:endParaRPr b="0" i="0" sz="900" u="none" cap="none" strike="noStrike">
                <a:solidFill>
                  <a:srgbClr val="000000"/>
                </a:solidFill>
                <a:latin typeface="Arial"/>
                <a:ea typeface="Arial"/>
                <a:cs typeface="Arial"/>
                <a:sym typeface="Arial"/>
              </a:endParaRPr>
            </a:p>
          </p:txBody>
        </p:sp>
      </p:grpSp>
      <p:grpSp>
        <p:nvGrpSpPr>
          <p:cNvPr id="694" name="Google Shape;694;g33b6b6832ee_0_820"/>
          <p:cNvGrpSpPr/>
          <p:nvPr/>
        </p:nvGrpSpPr>
        <p:grpSpPr>
          <a:xfrm>
            <a:off x="6489684" y="2230959"/>
            <a:ext cx="1470649" cy="1088352"/>
            <a:chOff x="-2320500" y="-283474"/>
            <a:chExt cx="2941297" cy="2176704"/>
          </a:xfrm>
        </p:grpSpPr>
        <p:sp>
          <p:nvSpPr>
            <p:cNvPr id="695" name="Google Shape;695;g33b6b6832ee_0_820"/>
            <p:cNvSpPr/>
            <p:nvPr/>
          </p:nvSpPr>
          <p:spPr>
            <a:xfrm>
              <a:off x="-2320500" y="-283474"/>
              <a:ext cx="2934021" cy="2176704"/>
            </a:xfrm>
            <a:custGeom>
              <a:rect b="b" l="l" r="r" t="t"/>
              <a:pathLst>
                <a:path extrusionOk="0" h="2737993" w="3749548">
                  <a:moveTo>
                    <a:pt x="0" y="456311"/>
                  </a:moveTo>
                  <a:cubicBezTo>
                    <a:pt x="0" y="204343"/>
                    <a:pt x="205867" y="0"/>
                    <a:pt x="459740" y="0"/>
                  </a:cubicBezTo>
                  <a:lnTo>
                    <a:pt x="3289808" y="0"/>
                  </a:lnTo>
                  <a:cubicBezTo>
                    <a:pt x="3543681" y="0"/>
                    <a:pt x="3749548" y="204343"/>
                    <a:pt x="3749548" y="456311"/>
                  </a:cubicBezTo>
                  <a:lnTo>
                    <a:pt x="3749548" y="2281682"/>
                  </a:lnTo>
                  <a:cubicBezTo>
                    <a:pt x="3749548" y="2533650"/>
                    <a:pt x="3543681" y="2737993"/>
                    <a:pt x="3289808" y="2737993"/>
                  </a:cubicBezTo>
                  <a:lnTo>
                    <a:pt x="459740" y="2737993"/>
                  </a:lnTo>
                  <a:cubicBezTo>
                    <a:pt x="205867" y="2737993"/>
                    <a:pt x="0" y="2533650"/>
                    <a:pt x="0" y="2281682"/>
                  </a:cubicBezTo>
                  <a:close/>
                </a:path>
              </a:pathLst>
            </a:custGeom>
            <a:solidFill>
              <a:srgbClr val="F3F3F4"/>
            </a:solidFill>
            <a:ln cap="flat" cmpd="sng" w="38100">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96" name="Google Shape;696;g33b6b6832ee_0_820"/>
            <p:cNvSpPr txBox="1"/>
            <p:nvPr/>
          </p:nvSpPr>
          <p:spPr>
            <a:xfrm>
              <a:off x="-2311103" y="-224542"/>
              <a:ext cx="2931900" cy="20868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Microsoft JhengHei"/>
                  <a:ea typeface="Microsoft JhengHei"/>
                  <a:cs typeface="Microsoft JhengHei"/>
                  <a:sym typeface="Microsoft JhengHei"/>
                </a:rPr>
                <a:t>3D Channel GPT</a:t>
              </a:r>
              <a:endParaRPr b="1" i="0" sz="2000" u="none" cap="none" strike="noStrike">
                <a:solidFill>
                  <a:srgbClr val="000000"/>
                </a:solidFill>
                <a:latin typeface="Microsoft JhengHei"/>
                <a:ea typeface="Microsoft JhengHei"/>
                <a:cs typeface="Microsoft JhengHei"/>
                <a:sym typeface="Microsoft JhengHei"/>
              </a:endParaRPr>
            </a:p>
          </p:txBody>
        </p:sp>
      </p:grpSp>
      <p:sp>
        <p:nvSpPr>
          <p:cNvPr id="697" name="Google Shape;697;g33b6b6832ee_0_820"/>
          <p:cNvSpPr/>
          <p:nvPr/>
        </p:nvSpPr>
        <p:spPr>
          <a:xfrm rot="-5400000">
            <a:off x="2216514" y="2550912"/>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98" name="Google Shape;698;g33b6b6832ee_0_820"/>
          <p:cNvSpPr/>
          <p:nvPr/>
        </p:nvSpPr>
        <p:spPr>
          <a:xfrm rot="-5400000">
            <a:off x="5880590" y="2583860"/>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99" name="Google Shape;699;g33b6b6832ee_0_820"/>
          <p:cNvSpPr/>
          <p:nvPr/>
        </p:nvSpPr>
        <p:spPr>
          <a:xfrm rot="-5400000">
            <a:off x="8397948" y="2560955"/>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700" name="Google Shape;700;g33b6b6832ee_0_820"/>
          <p:cNvSpPr/>
          <p:nvPr/>
        </p:nvSpPr>
        <p:spPr>
          <a:xfrm rot="-5400000">
            <a:off x="1160325" y="5744273"/>
            <a:ext cx="261300" cy="234300"/>
          </a:xfrm>
          <a:prstGeom prst="downArrow">
            <a:avLst>
              <a:gd fmla="val 50000" name="adj1"/>
              <a:gd fmla="val 50000" name="adj2"/>
            </a:avLst>
          </a:prstGeom>
          <a:no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701" name="Google Shape;701;g33b6b6832ee_0_820"/>
          <p:cNvSpPr/>
          <p:nvPr/>
        </p:nvSpPr>
        <p:spPr>
          <a:xfrm>
            <a:off x="1848996" y="2035563"/>
            <a:ext cx="1038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02" name="Google Shape;702;g33b6b6832ee_0_820"/>
          <p:cNvSpPr/>
          <p:nvPr/>
        </p:nvSpPr>
        <p:spPr>
          <a:xfrm>
            <a:off x="1807643" y="1797153"/>
            <a:ext cx="1190100" cy="3078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generate</a:t>
            </a:r>
            <a:endParaRPr b="0" i="0" sz="500" u="none" cap="none" strike="noStrike">
              <a:solidFill>
                <a:srgbClr val="000000"/>
              </a:solidFill>
              <a:latin typeface="Arial"/>
              <a:ea typeface="Arial"/>
              <a:cs typeface="Arial"/>
              <a:sym typeface="Arial"/>
            </a:endParaRPr>
          </a:p>
        </p:txBody>
      </p:sp>
      <p:sp>
        <p:nvSpPr>
          <p:cNvPr id="703" name="Google Shape;703;g33b6b6832ee_0_820"/>
          <p:cNvSpPr/>
          <p:nvPr/>
        </p:nvSpPr>
        <p:spPr>
          <a:xfrm>
            <a:off x="5724049" y="2093453"/>
            <a:ext cx="603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04" name="Google Shape;704;g33b6b6832ee_0_820"/>
          <p:cNvSpPr/>
          <p:nvPr/>
        </p:nvSpPr>
        <p:spPr>
          <a:xfrm>
            <a:off x="5684641" y="1860515"/>
            <a:ext cx="8097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input</a:t>
            </a:r>
            <a:endParaRPr b="0" i="0" sz="500" u="none" cap="none" strike="noStrike">
              <a:solidFill>
                <a:srgbClr val="000000"/>
              </a:solidFill>
              <a:latin typeface="Arial"/>
              <a:ea typeface="Arial"/>
              <a:cs typeface="Arial"/>
              <a:sym typeface="Arial"/>
            </a:endParaRPr>
          </a:p>
        </p:txBody>
      </p:sp>
      <p:sp>
        <p:nvSpPr>
          <p:cNvPr id="705" name="Google Shape;705;g33b6b6832ee_0_820"/>
          <p:cNvSpPr/>
          <p:nvPr/>
        </p:nvSpPr>
        <p:spPr>
          <a:xfrm>
            <a:off x="8188085" y="2093453"/>
            <a:ext cx="7113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06" name="Google Shape;706;g33b6b6832ee_0_820"/>
          <p:cNvSpPr/>
          <p:nvPr/>
        </p:nvSpPr>
        <p:spPr>
          <a:xfrm>
            <a:off x="8136513" y="1834915"/>
            <a:ext cx="9720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output</a:t>
            </a:r>
            <a:endParaRPr b="0" i="0" sz="500" u="none" cap="none" strike="noStrike">
              <a:solidFill>
                <a:srgbClr val="000000"/>
              </a:solidFill>
              <a:latin typeface="Arial"/>
              <a:ea typeface="Arial"/>
              <a:cs typeface="Arial"/>
              <a:sym typeface="Arial"/>
            </a:endParaRPr>
          </a:p>
        </p:txBody>
      </p:sp>
      <p:sp>
        <p:nvSpPr>
          <p:cNvPr id="707" name="Google Shape;707;g33b6b6832ee_0_820"/>
          <p:cNvSpPr/>
          <p:nvPr/>
        </p:nvSpPr>
        <p:spPr>
          <a:xfrm>
            <a:off x="9108578" y="2738495"/>
            <a:ext cx="2913900" cy="720000"/>
          </a:xfrm>
          <a:prstGeom prst="wedgeRoundRectCallout">
            <a:avLst>
              <a:gd fmla="val -55346" name="adj1"/>
              <a:gd fmla="val 33023"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708" name="Google Shape;708;g33b6b6832ee_0_820"/>
          <p:cNvSpPr txBox="1"/>
          <p:nvPr/>
        </p:nvSpPr>
        <p:spPr>
          <a:xfrm>
            <a:off x="9174145" y="2779824"/>
            <a:ext cx="3401100" cy="6324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A : no signal received</a:t>
            </a:r>
            <a:endParaRPr b="0" i="0" sz="9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B : strong</a:t>
            </a:r>
            <a:endParaRPr b="0" i="0" sz="900" u="none" cap="none" strike="noStrike">
              <a:solidFill>
                <a:srgbClr val="000000"/>
              </a:solidFill>
              <a:latin typeface="Arial"/>
              <a:ea typeface="Arial"/>
              <a:cs typeface="Arial"/>
              <a:sym typeface="Arial"/>
            </a:endParaRPr>
          </a:p>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base station C : very weak</a:t>
            </a:r>
            <a:endParaRPr b="1" i="0" sz="1300" u="none" cap="none" strike="noStrike">
              <a:solidFill>
                <a:srgbClr val="000000"/>
              </a:solidFill>
              <a:latin typeface="Microsoft JhengHei"/>
              <a:ea typeface="Microsoft JhengHei"/>
              <a:cs typeface="Microsoft JhengHei"/>
              <a:sym typeface="Microsoft JhengHei"/>
            </a:endParaRPr>
          </a:p>
        </p:txBody>
      </p:sp>
      <p:sp>
        <p:nvSpPr>
          <p:cNvPr id="709" name="Google Shape;709;g33b6b6832ee_0_820"/>
          <p:cNvSpPr/>
          <p:nvPr/>
        </p:nvSpPr>
        <p:spPr>
          <a:xfrm>
            <a:off x="3042540" y="2793759"/>
            <a:ext cx="2699100" cy="5271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710" name="Google Shape;710;g33b6b6832ee_0_820"/>
          <p:cNvSpPr txBox="1"/>
          <p:nvPr/>
        </p:nvSpPr>
        <p:spPr>
          <a:xfrm>
            <a:off x="3132845" y="2843677"/>
            <a:ext cx="2768700" cy="4161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Please answer the received power level of all base stations.</a:t>
            </a:r>
            <a:endParaRPr b="1" i="0" sz="1300" u="none" cap="none" strike="noStrike">
              <a:solidFill>
                <a:srgbClr val="000000"/>
              </a:solidFill>
              <a:latin typeface="Microsoft JhengHei"/>
              <a:ea typeface="Microsoft JhengHei"/>
              <a:cs typeface="Microsoft JhengHei"/>
              <a:sym typeface="Microsoft JhengHei"/>
            </a:endParaRPr>
          </a:p>
        </p:txBody>
      </p:sp>
      <p:pic>
        <p:nvPicPr>
          <p:cNvPr descr="https://lh7-us.googleusercontent.com/11IEAGMeDXT_ha-whiRGTJlbUjhicdVWbdIQ-Fm1XdPRmj_o21cjgc2qSW0C887m-3IlL4NreBhP6eMh_KAB_1hqqnl0dHQBI9Ty1Lp1LjybVtBzVh39ge0FbVs6-Jndy_L23V9Pt5ApliPOxTCfjQ=s2048" id="711" name="Google Shape;711;g33b6b6832ee_0_820"/>
          <p:cNvPicPr preferRelativeResize="0"/>
          <p:nvPr/>
        </p:nvPicPr>
        <p:blipFill rotWithShape="1">
          <a:blip r:embed="rId5">
            <a:alphaModFix/>
          </a:blip>
          <a:srcRect b="0" l="0" r="0" t="0"/>
          <a:stretch/>
        </p:blipFill>
        <p:spPr>
          <a:xfrm>
            <a:off x="200545" y="2184236"/>
            <a:ext cx="1549197" cy="1143266"/>
          </a:xfrm>
          <a:prstGeom prst="rect">
            <a:avLst/>
          </a:prstGeom>
          <a:noFill/>
          <a:ln>
            <a:noFill/>
          </a:ln>
        </p:spPr>
      </p:pic>
      <p:grpSp>
        <p:nvGrpSpPr>
          <p:cNvPr id="712" name="Google Shape;712;g33b6b6832ee_0_820"/>
          <p:cNvGrpSpPr/>
          <p:nvPr/>
        </p:nvGrpSpPr>
        <p:grpSpPr>
          <a:xfrm>
            <a:off x="2957448" y="1863853"/>
            <a:ext cx="304215" cy="271214"/>
            <a:chOff x="4874006" y="2824595"/>
            <a:chExt cx="456300" cy="406800"/>
          </a:xfrm>
        </p:grpSpPr>
        <p:sp>
          <p:nvSpPr>
            <p:cNvPr id="713" name="Google Shape;713;g33b6b6832ee_0_820"/>
            <p:cNvSpPr/>
            <p:nvPr/>
          </p:nvSpPr>
          <p:spPr>
            <a:xfrm>
              <a:off x="4896861" y="2824595"/>
              <a:ext cx="406800" cy="406800"/>
            </a:xfrm>
            <a:prstGeom prst="ellipse">
              <a:avLst/>
            </a:prstGeom>
            <a:solidFill>
              <a:srgbClr val="05066D"/>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14" name="Google Shape;714;g33b6b6832ee_0_820"/>
            <p:cNvSpPr txBox="1"/>
            <p:nvPr/>
          </p:nvSpPr>
          <p:spPr>
            <a:xfrm>
              <a:off x="4874006" y="2840767"/>
              <a:ext cx="456300" cy="369300"/>
            </a:xfrm>
            <a:prstGeom prst="rect">
              <a:avLst/>
            </a:prstGeom>
            <a:noFill/>
            <a:ln>
              <a:noFill/>
            </a:ln>
          </p:spPr>
          <p:txBody>
            <a:bodyPr anchorCtr="0" anchor="t" bIns="30475" lIns="60950" spcFirstLastPara="1" rIns="60950" wrap="square" tIns="304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oppins Black"/>
                  <a:ea typeface="Poppins Black"/>
                  <a:cs typeface="Poppins Black"/>
                  <a:sym typeface="Poppins Black"/>
                </a:rPr>
                <a:t>Q1</a:t>
              </a:r>
              <a:endParaRPr b="0" i="0" sz="1200" u="none" cap="none" strike="noStrike">
                <a:solidFill>
                  <a:schemeClr val="lt1"/>
                </a:solidFill>
                <a:latin typeface="Arial"/>
                <a:ea typeface="Arial"/>
                <a:cs typeface="Arial"/>
                <a:sym typeface="Arial"/>
              </a:endParaRPr>
            </a:p>
          </p:txBody>
        </p:sp>
      </p:grpSp>
      <p:grpSp>
        <p:nvGrpSpPr>
          <p:cNvPr id="715" name="Google Shape;715;g33b6b6832ee_0_820"/>
          <p:cNvGrpSpPr/>
          <p:nvPr/>
        </p:nvGrpSpPr>
        <p:grpSpPr>
          <a:xfrm>
            <a:off x="9003537" y="1882461"/>
            <a:ext cx="347036" cy="271214"/>
            <a:chOff x="4874006" y="2824595"/>
            <a:chExt cx="452400" cy="406800"/>
          </a:xfrm>
        </p:grpSpPr>
        <p:sp>
          <p:nvSpPr>
            <p:cNvPr id="716" name="Google Shape;716;g33b6b6832ee_0_820"/>
            <p:cNvSpPr/>
            <p:nvPr/>
          </p:nvSpPr>
          <p:spPr>
            <a:xfrm>
              <a:off x="4896861" y="2824595"/>
              <a:ext cx="406800" cy="406800"/>
            </a:xfrm>
            <a:prstGeom prst="ellipse">
              <a:avLst/>
            </a:prstGeom>
            <a:solidFill>
              <a:srgbClr val="05066D"/>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17" name="Google Shape;717;g33b6b6832ee_0_820"/>
            <p:cNvSpPr txBox="1"/>
            <p:nvPr/>
          </p:nvSpPr>
          <p:spPr>
            <a:xfrm>
              <a:off x="4874006" y="2840767"/>
              <a:ext cx="452400" cy="369300"/>
            </a:xfrm>
            <a:prstGeom prst="rect">
              <a:avLst/>
            </a:prstGeom>
            <a:noFill/>
            <a:ln>
              <a:noFill/>
            </a:ln>
          </p:spPr>
          <p:txBody>
            <a:bodyPr anchorCtr="0" anchor="t" bIns="30475" lIns="60950" spcFirstLastPara="1" rIns="60950" wrap="square" tIns="304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oppins Black"/>
                  <a:ea typeface="Poppins Black"/>
                  <a:cs typeface="Poppins Black"/>
                  <a:sym typeface="Poppins Black"/>
                </a:rPr>
                <a:t>A1</a:t>
              </a:r>
              <a:endParaRPr b="0" i="0" sz="1200" u="none" cap="none" strike="noStrike">
                <a:solidFill>
                  <a:schemeClr val="lt1"/>
                </a:solidFill>
                <a:latin typeface="Arial"/>
                <a:ea typeface="Arial"/>
                <a:cs typeface="Arial"/>
                <a:sym typeface="Arial"/>
              </a:endParaRPr>
            </a:p>
          </p:txBody>
        </p:sp>
      </p:grpSp>
      <p:grpSp>
        <p:nvGrpSpPr>
          <p:cNvPr id="718" name="Google Shape;718;g33b6b6832ee_0_820"/>
          <p:cNvGrpSpPr/>
          <p:nvPr/>
        </p:nvGrpSpPr>
        <p:grpSpPr>
          <a:xfrm>
            <a:off x="8982839" y="2549917"/>
            <a:ext cx="359980" cy="281953"/>
            <a:chOff x="4847880" y="2824595"/>
            <a:chExt cx="486000" cy="406800"/>
          </a:xfrm>
        </p:grpSpPr>
        <p:sp>
          <p:nvSpPr>
            <p:cNvPr id="719" name="Google Shape;719;g33b6b6832ee_0_820"/>
            <p:cNvSpPr/>
            <p:nvPr/>
          </p:nvSpPr>
          <p:spPr>
            <a:xfrm>
              <a:off x="4896861" y="2824595"/>
              <a:ext cx="406800" cy="406800"/>
            </a:xfrm>
            <a:prstGeom prst="ellipse">
              <a:avLst/>
            </a:prstGeom>
            <a:solidFill>
              <a:srgbClr val="05066D"/>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20" name="Google Shape;720;g33b6b6832ee_0_820"/>
            <p:cNvSpPr txBox="1"/>
            <p:nvPr/>
          </p:nvSpPr>
          <p:spPr>
            <a:xfrm>
              <a:off x="4847880" y="2840767"/>
              <a:ext cx="486000" cy="355200"/>
            </a:xfrm>
            <a:prstGeom prst="rect">
              <a:avLst/>
            </a:prstGeom>
            <a:noFill/>
            <a:ln>
              <a:noFill/>
            </a:ln>
          </p:spPr>
          <p:txBody>
            <a:bodyPr anchorCtr="0" anchor="t" bIns="30475" lIns="60950" spcFirstLastPara="1" rIns="60950" wrap="square" tIns="304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oppins Black"/>
                  <a:ea typeface="Poppins Black"/>
                  <a:cs typeface="Poppins Black"/>
                  <a:sym typeface="Poppins Black"/>
                </a:rPr>
                <a:t>A2</a:t>
              </a:r>
              <a:endParaRPr b="0" i="0" sz="1200" u="none" cap="none" strike="noStrike">
                <a:solidFill>
                  <a:schemeClr val="lt1"/>
                </a:solidFill>
                <a:latin typeface="Arial"/>
                <a:ea typeface="Arial"/>
                <a:cs typeface="Arial"/>
                <a:sym typeface="Arial"/>
              </a:endParaRPr>
            </a:p>
          </p:txBody>
        </p:sp>
      </p:grpSp>
      <p:grpSp>
        <p:nvGrpSpPr>
          <p:cNvPr id="721" name="Google Shape;721;g33b6b6832ee_0_820"/>
          <p:cNvGrpSpPr/>
          <p:nvPr/>
        </p:nvGrpSpPr>
        <p:grpSpPr>
          <a:xfrm>
            <a:off x="2930100" y="2633901"/>
            <a:ext cx="331617" cy="271214"/>
            <a:chOff x="4847880" y="2824595"/>
            <a:chExt cx="497400" cy="406800"/>
          </a:xfrm>
        </p:grpSpPr>
        <p:sp>
          <p:nvSpPr>
            <p:cNvPr id="722" name="Google Shape;722;g33b6b6832ee_0_820"/>
            <p:cNvSpPr/>
            <p:nvPr/>
          </p:nvSpPr>
          <p:spPr>
            <a:xfrm>
              <a:off x="4896861" y="2824595"/>
              <a:ext cx="406800" cy="406800"/>
            </a:xfrm>
            <a:prstGeom prst="ellipse">
              <a:avLst/>
            </a:prstGeom>
            <a:solidFill>
              <a:srgbClr val="05066D"/>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23" name="Google Shape;723;g33b6b6832ee_0_820"/>
            <p:cNvSpPr txBox="1"/>
            <p:nvPr/>
          </p:nvSpPr>
          <p:spPr>
            <a:xfrm>
              <a:off x="4847880" y="2840767"/>
              <a:ext cx="497400" cy="369300"/>
            </a:xfrm>
            <a:prstGeom prst="rect">
              <a:avLst/>
            </a:prstGeom>
            <a:noFill/>
            <a:ln>
              <a:noFill/>
            </a:ln>
          </p:spPr>
          <p:txBody>
            <a:bodyPr anchorCtr="0" anchor="t" bIns="30475" lIns="60950" spcFirstLastPara="1" rIns="60950" wrap="square" tIns="304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Poppins Black"/>
                  <a:ea typeface="Poppins Black"/>
                  <a:cs typeface="Poppins Black"/>
                  <a:sym typeface="Poppins Black"/>
                </a:rPr>
                <a:t>Q2</a:t>
              </a:r>
              <a:endParaRPr b="0" i="0" sz="1200" u="none" cap="none" strike="noStrike">
                <a:solidFill>
                  <a:schemeClr val="lt1"/>
                </a:solidFill>
                <a:latin typeface="Arial"/>
                <a:ea typeface="Arial"/>
                <a:cs typeface="Arial"/>
                <a:sym typeface="Arial"/>
              </a:endParaRPr>
            </a:p>
          </p:txBody>
        </p:sp>
      </p:grpSp>
      <p:sp>
        <p:nvSpPr>
          <p:cNvPr id="724" name="Google Shape;724;g33b6b6832ee_0_820"/>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725" name="Google Shape;725;g33b6b6832ee_0_820"/>
          <p:cNvSpPr txBox="1"/>
          <p:nvPr/>
        </p:nvSpPr>
        <p:spPr>
          <a:xfrm>
            <a:off x="590315" y="342605"/>
            <a:ext cx="11601600" cy="4464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2900"/>
              <a:buFont typeface="Arial"/>
              <a:buNone/>
            </a:pPr>
            <a:r>
              <a:rPr b="1" i="0" lang="en-US" sz="2900" u="none" cap="none" strike="noStrike">
                <a:solidFill>
                  <a:srgbClr val="05066D"/>
                </a:solidFill>
                <a:latin typeface="Poppins Black"/>
                <a:ea typeface="Poppins Black"/>
                <a:cs typeface="Poppins Black"/>
                <a:sym typeface="Poppins Black"/>
              </a:rPr>
              <a:t>Case 2 : CHT BSs Signal Quality Opinion by 3D Channel GPT</a:t>
            </a:r>
            <a:endParaRPr b="1" i="0" sz="2900" u="none" cap="none" strike="noStrike">
              <a:solidFill>
                <a:srgbClr val="05066D"/>
              </a:solidFill>
              <a:latin typeface="Poppins Black"/>
              <a:ea typeface="Poppins Black"/>
              <a:cs typeface="Poppins Black"/>
              <a:sym typeface="Poppins Black"/>
            </a:endParaRPr>
          </a:p>
        </p:txBody>
      </p:sp>
      <p:sp>
        <p:nvSpPr>
          <p:cNvPr id="726" name="Google Shape;726;g33b6b6832ee_0_820"/>
          <p:cNvSpPr txBox="1"/>
          <p:nvPr/>
        </p:nvSpPr>
        <p:spPr>
          <a:xfrm>
            <a:off x="7579679" y="4476201"/>
            <a:ext cx="3646200" cy="14622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chemeClr val="dk1"/>
              </a:buClr>
              <a:buSzPts val="700"/>
              <a:buFont typeface="Arial"/>
              <a:buNone/>
            </a:pPr>
            <a:r>
              <a:rPr b="1" i="0" lang="en-US" sz="1300" u="none" cap="none" strike="noStrike">
                <a:solidFill>
                  <a:srgbClr val="E36C09"/>
                </a:solidFill>
                <a:latin typeface="Microsoft JhengHei"/>
                <a:ea typeface="Microsoft JhengHei"/>
                <a:cs typeface="Microsoft JhengHei"/>
                <a:sym typeface="Microsoft JhengHei"/>
              </a:rPr>
              <a:t>(Due to the increased complexity of the scenario, the accuracy has decreased compared to Case 1.)</a:t>
            </a:r>
            <a:endParaRPr b="1" i="0" sz="1300" u="none" cap="none" strike="noStrike">
              <a:solidFill>
                <a:srgbClr val="E36C09"/>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1" i="0" sz="1300" u="none" cap="none" strike="noStrike">
              <a:solidFill>
                <a:srgbClr val="E36C09"/>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1" i="0" sz="1300" u="none" cap="none" strike="noStrike">
              <a:solidFill>
                <a:srgbClr val="E36C09"/>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1" i="0" sz="1300" u="none" cap="none" strike="noStrike">
              <a:solidFill>
                <a:srgbClr val="E36C09"/>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700"/>
              <a:buFont typeface="Arial"/>
              <a:buNone/>
            </a:pPr>
            <a:r>
              <a:t/>
            </a:r>
            <a:endParaRPr b="1" i="0" sz="1300" u="none" cap="none" strike="noStrike">
              <a:solidFill>
                <a:srgbClr val="E36C09"/>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E36C09"/>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g33b6b6832ee_0_869"/>
          <p:cNvGrpSpPr/>
          <p:nvPr/>
        </p:nvGrpSpPr>
        <p:grpSpPr>
          <a:xfrm>
            <a:off x="-342903" y="-527439"/>
            <a:ext cx="12878060" cy="3238798"/>
            <a:chOff x="0" y="-57150"/>
            <a:chExt cx="5087528" cy="1279500"/>
          </a:xfrm>
        </p:grpSpPr>
        <p:sp>
          <p:nvSpPr>
            <p:cNvPr id="733" name="Google Shape;733;g33b6b6832ee_0_869"/>
            <p:cNvSpPr/>
            <p:nvPr/>
          </p:nvSpPr>
          <p:spPr>
            <a:xfrm>
              <a:off x="0" y="0"/>
              <a:ext cx="5087528" cy="1222337"/>
            </a:xfrm>
            <a:custGeom>
              <a:rect b="b" l="l" r="r" t="t"/>
              <a:pathLst>
                <a:path extrusionOk="0" h="1222337" w="5087528">
                  <a:moveTo>
                    <a:pt x="0" y="0"/>
                  </a:moveTo>
                  <a:lnTo>
                    <a:pt x="5087528" y="0"/>
                  </a:lnTo>
                  <a:lnTo>
                    <a:pt x="5087528" y="1222337"/>
                  </a:lnTo>
                  <a:lnTo>
                    <a:pt x="0" y="1222337"/>
                  </a:lnTo>
                  <a:close/>
                </a:path>
              </a:pathLst>
            </a:custGeom>
            <a:gradFill>
              <a:gsLst>
                <a:gs pos="0">
                  <a:srgbClr val="FDFDFD"/>
                </a:gs>
                <a:gs pos="52000">
                  <a:srgbClr val="E4EEFF"/>
                </a:gs>
                <a:gs pos="85000">
                  <a:srgbClr val="B0C5FF"/>
                </a:gs>
                <a:gs pos="100000">
                  <a:srgbClr val="B0C5FF"/>
                </a:gs>
              </a:gsLst>
              <a:lin ang="16200038" scaled="0"/>
            </a:grad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4" name="Google Shape;734;g33b6b6832ee_0_869"/>
            <p:cNvSpPr txBox="1"/>
            <p:nvPr/>
          </p:nvSpPr>
          <p:spPr>
            <a:xfrm>
              <a:off x="0" y="-57150"/>
              <a:ext cx="5087400" cy="1279500"/>
            </a:xfrm>
            <a:prstGeom prst="rect">
              <a:avLst/>
            </a:prstGeom>
            <a:gradFill>
              <a:gsLst>
                <a:gs pos="0">
                  <a:srgbClr val="FDFDFD"/>
                </a:gs>
                <a:gs pos="52000">
                  <a:srgbClr val="E4EEFF"/>
                </a:gs>
                <a:gs pos="85000">
                  <a:srgbClr val="B0C5FF"/>
                </a:gs>
                <a:gs pos="100000">
                  <a:srgbClr val="B0C5FF"/>
                </a:gs>
              </a:gsLst>
              <a:lin ang="16200038" scaled="0"/>
            </a:gradFill>
            <a:ln>
              <a:noFill/>
            </a:ln>
          </p:spPr>
          <p:txBody>
            <a:bodyPr anchorCtr="0" anchor="ctr" bIns="33875" lIns="33875" spcFirstLastPara="1" rIns="33875" wrap="square" tIns="33875">
              <a:noAutofit/>
            </a:bodyPr>
            <a:lstStyle/>
            <a:p>
              <a:pPr indent="0" lvl="0" marL="0" marR="0" rtl="0" algn="ctr">
                <a:lnSpc>
                  <a:spcPct val="206611"/>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sp>
        <p:nvSpPr>
          <p:cNvPr id="735" name="Google Shape;735;g33b6b6832ee_0_869"/>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6" name="Google Shape;736;g33b6b6832ee_0_869"/>
          <p:cNvSpPr txBox="1"/>
          <p:nvPr/>
        </p:nvSpPr>
        <p:spPr>
          <a:xfrm>
            <a:off x="3268003" y="828040"/>
            <a:ext cx="5655900" cy="8004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5200"/>
              <a:buFont typeface="Arial"/>
              <a:buNone/>
            </a:pPr>
            <a:r>
              <a:rPr b="1" i="0" lang="en-US" sz="5200" u="none" cap="none" strike="noStrike">
                <a:solidFill>
                  <a:srgbClr val="05066D"/>
                </a:solidFill>
                <a:latin typeface="Poppins Black"/>
                <a:ea typeface="Poppins Black"/>
                <a:cs typeface="Poppins Black"/>
                <a:sym typeface="Poppins Black"/>
              </a:rPr>
              <a:t>Conclusions</a:t>
            </a:r>
            <a:endParaRPr b="0" i="0" sz="900" u="none" cap="none" strike="noStrike">
              <a:solidFill>
                <a:srgbClr val="000000"/>
              </a:solidFill>
              <a:latin typeface="Arial"/>
              <a:ea typeface="Arial"/>
              <a:cs typeface="Arial"/>
              <a:sym typeface="Arial"/>
            </a:endParaRPr>
          </a:p>
        </p:txBody>
      </p:sp>
      <p:sp>
        <p:nvSpPr>
          <p:cNvPr id="737" name="Google Shape;737;g33b6b6832ee_0_869"/>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738" name="Google Shape;738;g33b6b6832ee_0_869"/>
          <p:cNvSpPr txBox="1"/>
          <p:nvPr/>
        </p:nvSpPr>
        <p:spPr>
          <a:xfrm>
            <a:off x="670347" y="2006957"/>
            <a:ext cx="11216700" cy="3909600"/>
          </a:xfrm>
          <a:prstGeom prst="rect">
            <a:avLst/>
          </a:prstGeom>
          <a:noFill/>
          <a:ln>
            <a:noFill/>
          </a:ln>
        </p:spPr>
        <p:txBody>
          <a:bodyPr anchorCtr="0" anchor="t" bIns="30475" lIns="60950" spcFirstLastPara="1" rIns="60950" wrap="square" tIns="30475">
            <a:spAutoFit/>
          </a:bodyPr>
          <a:lstStyle/>
          <a:p>
            <a:pPr indent="-184150" lvl="0" marL="1905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We(NYCU ICCLab) creates </a:t>
            </a:r>
            <a:r>
              <a:rPr b="0" i="0" lang="en-US" sz="2500" u="none" cap="none" strike="noStrike">
                <a:solidFill>
                  <a:srgbClr val="FF0000"/>
                </a:solidFill>
                <a:latin typeface="Arial"/>
                <a:ea typeface="Arial"/>
                <a:cs typeface="Arial"/>
                <a:sym typeface="Arial"/>
              </a:rPr>
              <a:t>3D Channel GPT </a:t>
            </a:r>
            <a:r>
              <a:rPr b="0" i="0" lang="en-US" sz="2500" u="none" cap="none" strike="noStrike">
                <a:solidFill>
                  <a:srgbClr val="000000"/>
                </a:solidFill>
                <a:latin typeface="Arial"/>
                <a:ea typeface="Arial"/>
                <a:cs typeface="Arial"/>
                <a:sym typeface="Arial"/>
              </a:rPr>
              <a:t>(Generative Pretrained Transformer), achieving signal quality opinion score up to 84% accuracy with the help of DeepMentor solution.</a:t>
            </a:r>
            <a:endParaRPr b="0" i="0" sz="700" u="none" cap="none" strike="noStrike">
              <a:solidFill>
                <a:srgbClr val="000000"/>
              </a:solidFill>
              <a:latin typeface="Arial"/>
              <a:ea typeface="Arial"/>
              <a:cs typeface="Arial"/>
              <a:sym typeface="Arial"/>
            </a:endParaRPr>
          </a:p>
          <a:p>
            <a:pPr indent="-25400" lvl="0" marL="190500" marR="0" rtl="0" algn="l">
              <a:lnSpc>
                <a:spcPct val="100000"/>
              </a:lnSpc>
              <a:spcBef>
                <a:spcPts val="0"/>
              </a:spcBef>
              <a:spcAft>
                <a:spcPts val="0"/>
              </a:spcAft>
              <a:buClr>
                <a:srgbClr val="000000"/>
              </a:buClr>
              <a:buSzPts val="2700"/>
              <a:buFont typeface="Arial"/>
              <a:buNone/>
            </a:pPr>
            <a:r>
              <a:t/>
            </a:r>
            <a:endParaRPr b="0" i="0" sz="2500" u="none" cap="none" strike="noStrike">
              <a:solidFill>
                <a:srgbClr val="000000"/>
              </a:solidFill>
              <a:latin typeface="Arial"/>
              <a:ea typeface="Arial"/>
              <a:cs typeface="Arial"/>
              <a:sym typeface="Arial"/>
            </a:endParaRPr>
          </a:p>
          <a:p>
            <a:pPr indent="-184150" lvl="0" marL="1905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Develop a methodology to generate the first </a:t>
            </a:r>
            <a:r>
              <a:rPr b="0" i="0" lang="en-US" sz="2500" u="none" cap="none" strike="noStrike">
                <a:solidFill>
                  <a:srgbClr val="FF0000"/>
                </a:solidFill>
                <a:latin typeface="Arial"/>
                <a:ea typeface="Arial"/>
                <a:cs typeface="Arial"/>
                <a:sym typeface="Arial"/>
              </a:rPr>
              <a:t>open data radio signal map </a:t>
            </a:r>
            <a:r>
              <a:rPr b="0" i="0" lang="en-US" sz="2500" u="none" cap="none" strike="noStrike">
                <a:solidFill>
                  <a:srgbClr val="000000"/>
                </a:solidFill>
                <a:latin typeface="Arial"/>
                <a:ea typeface="Arial"/>
                <a:cs typeface="Arial"/>
                <a:sym typeface="Arial"/>
              </a:rPr>
              <a:t>@ NYCU campus, which can be extended further for 3D+Radio dataset in other cities.</a:t>
            </a:r>
            <a:endParaRPr b="0" i="0" sz="700" u="none" cap="none" strike="noStrike">
              <a:solidFill>
                <a:srgbClr val="000000"/>
              </a:solidFill>
              <a:latin typeface="Arial"/>
              <a:ea typeface="Arial"/>
              <a:cs typeface="Arial"/>
              <a:sym typeface="Arial"/>
            </a:endParaRPr>
          </a:p>
          <a:p>
            <a:pPr indent="-25400" lvl="0" marL="190500" marR="0" rtl="0" algn="l">
              <a:lnSpc>
                <a:spcPct val="100000"/>
              </a:lnSpc>
              <a:spcBef>
                <a:spcPts val="0"/>
              </a:spcBef>
              <a:spcAft>
                <a:spcPts val="0"/>
              </a:spcAft>
              <a:buClr>
                <a:srgbClr val="000000"/>
              </a:buClr>
              <a:buSzPts val="2700"/>
              <a:buFont typeface="Arial"/>
              <a:buNone/>
            </a:pPr>
            <a:r>
              <a:t/>
            </a:r>
            <a:endParaRPr b="0" i="0" sz="2500" u="none" cap="none" strike="noStrike">
              <a:solidFill>
                <a:srgbClr val="000000"/>
              </a:solidFill>
              <a:latin typeface="Arial"/>
              <a:ea typeface="Arial"/>
              <a:cs typeface="Arial"/>
              <a:sym typeface="Arial"/>
            </a:endParaRPr>
          </a:p>
          <a:p>
            <a:pPr indent="-184150" lvl="0" marL="1905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3D Channel GPT provides </a:t>
            </a:r>
            <a:r>
              <a:rPr b="0" i="0" lang="en-US" sz="2500" u="none" cap="none" strike="noStrike">
                <a:solidFill>
                  <a:schemeClr val="accent1"/>
                </a:solidFill>
                <a:latin typeface="Arial"/>
                <a:ea typeface="Arial"/>
                <a:cs typeface="Arial"/>
                <a:sym typeface="Arial"/>
              </a:rPr>
              <a:t>user-friendly Q&amp;A dialogue </a:t>
            </a:r>
            <a:r>
              <a:rPr b="0" i="0" lang="en-US" sz="2500" u="none" cap="none" strike="noStrike">
                <a:solidFill>
                  <a:srgbClr val="000000"/>
                </a:solidFill>
                <a:latin typeface="Arial"/>
                <a:ea typeface="Arial"/>
                <a:cs typeface="Arial"/>
                <a:sym typeface="Arial"/>
              </a:rPr>
              <a:t>service for assessing signal quality in </a:t>
            </a:r>
            <a:r>
              <a:rPr b="0" i="0" lang="en-US" sz="2500" u="none" cap="none" strike="noStrike">
                <a:solidFill>
                  <a:srgbClr val="FF0000"/>
                </a:solidFill>
                <a:latin typeface="Arial"/>
                <a:ea typeface="Arial"/>
                <a:cs typeface="Arial"/>
                <a:sym typeface="Arial"/>
              </a:rPr>
              <a:t>site-specific </a:t>
            </a:r>
            <a:r>
              <a:rPr b="0" i="0" lang="en-US" sz="2500" u="none" cap="none" strike="noStrike">
                <a:solidFill>
                  <a:srgbClr val="000000"/>
                </a:solidFill>
                <a:latin typeface="Arial"/>
                <a:ea typeface="Arial"/>
                <a:cs typeface="Arial"/>
                <a:sym typeface="Arial"/>
              </a:rPr>
              <a:t>3D air-to-ground communication.</a:t>
            </a:r>
            <a:endParaRPr b="0" i="0" sz="2500" u="none" cap="none" strike="noStrike">
              <a:solidFill>
                <a:srgbClr val="000000"/>
              </a:solidFill>
              <a:latin typeface="Arial"/>
              <a:ea typeface="Arial"/>
              <a:cs typeface="Arial"/>
              <a:sym typeface="Arial"/>
            </a:endParaRPr>
          </a:p>
        </p:txBody>
      </p:sp>
      <p:sp>
        <p:nvSpPr>
          <p:cNvPr id="739" name="Google Shape;739;g33b6b6832ee_0_869"/>
          <p:cNvSpPr/>
          <p:nvPr/>
        </p:nvSpPr>
        <p:spPr>
          <a:xfrm>
            <a:off x="1718878" y="6455235"/>
            <a:ext cx="26193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38CD5"/>
                </a:solidFill>
                <a:latin typeface="Arial"/>
                <a:ea typeface="Arial"/>
                <a:cs typeface="Arial"/>
                <a:sym typeface="Arial"/>
              </a:rPr>
              <a:t>3D Channel GPT © 2024 </a:t>
            </a:r>
            <a:endParaRPr b="0" i="0" sz="1600" u="none" cap="none" strike="noStrike">
              <a:solidFill>
                <a:srgbClr val="538CD5"/>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33b6aa1400f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3900"/>
              <a:t>However underlying </a:t>
            </a:r>
            <a:r>
              <a:rPr b="1" lang="en-US" sz="3900">
                <a:solidFill>
                  <a:srgbClr val="C00000"/>
                </a:solidFill>
              </a:rPr>
              <a:t>Challenges</a:t>
            </a:r>
            <a:r>
              <a:rPr b="1" lang="en-US" sz="3900"/>
              <a:t> exists….</a:t>
            </a:r>
            <a:endParaRPr b="1" sz="3900"/>
          </a:p>
        </p:txBody>
      </p:sp>
      <p:sp>
        <p:nvSpPr>
          <p:cNvPr id="746" name="Google Shape;746;g33b6aa1400f_0_26"/>
          <p:cNvSpPr txBox="1"/>
          <p:nvPr>
            <p:ph idx="1" type="body"/>
          </p:nvPr>
        </p:nvSpPr>
        <p:spPr>
          <a:xfrm>
            <a:off x="838200" y="1446975"/>
            <a:ext cx="10806000" cy="4730100"/>
          </a:xfrm>
          <a:prstGeom prst="rect">
            <a:avLst/>
          </a:prstGeom>
          <a:noFill/>
          <a:ln>
            <a:noFill/>
          </a:ln>
        </p:spPr>
        <p:txBody>
          <a:bodyPr anchorCtr="0" anchor="t" bIns="45700" lIns="91425" spcFirstLastPara="1" rIns="91425" wrap="square" tIns="45700">
            <a:noAutofit/>
          </a:bodyPr>
          <a:lstStyle/>
          <a:p>
            <a:pPr indent="-353060" lvl="0" marL="457200" rtl="0" algn="l">
              <a:lnSpc>
                <a:spcPct val="150000"/>
              </a:lnSpc>
              <a:spcBef>
                <a:spcPts val="1000"/>
              </a:spcBef>
              <a:spcAft>
                <a:spcPts val="0"/>
              </a:spcAft>
              <a:buSzPts val="1960"/>
              <a:buAutoNum type="arabicPeriod"/>
            </a:pPr>
            <a:r>
              <a:rPr b="1" lang="en-US" sz="1960">
                <a:solidFill>
                  <a:srgbClr val="C00000"/>
                </a:solidFill>
              </a:rPr>
              <a:t>Stochastic vs Deterministic Models</a:t>
            </a:r>
            <a:r>
              <a:rPr lang="en-US" sz="1960"/>
              <a:t>: </a:t>
            </a:r>
            <a:br>
              <a:rPr lang="en-US" sz="1960"/>
            </a:br>
            <a:r>
              <a:rPr lang="en-US" sz="1960"/>
              <a:t>While supporting 3GPP 38.901 channels, Sionna's accuracy in NLOS scenarios still trails specialized tools like Wireless InSite by 15-20% in beam selection tests</a:t>
            </a:r>
            <a:endParaRPr sz="1960"/>
          </a:p>
          <a:p>
            <a:pPr indent="0" lvl="0" marL="457200" rtl="0" algn="l">
              <a:lnSpc>
                <a:spcPct val="150000"/>
              </a:lnSpc>
              <a:spcBef>
                <a:spcPts val="1000"/>
              </a:spcBef>
              <a:spcAft>
                <a:spcPts val="0"/>
              </a:spcAft>
              <a:buNone/>
            </a:pPr>
            <a:r>
              <a:t/>
            </a:r>
            <a:endParaRPr sz="1960"/>
          </a:p>
          <a:p>
            <a:pPr indent="-353060" lvl="0" marL="457200" rtl="0" algn="l">
              <a:lnSpc>
                <a:spcPct val="150000"/>
              </a:lnSpc>
              <a:spcBef>
                <a:spcPts val="1000"/>
              </a:spcBef>
              <a:spcAft>
                <a:spcPts val="0"/>
              </a:spcAft>
              <a:buSzPts val="1960"/>
              <a:buAutoNum type="arabicPeriod"/>
            </a:pPr>
            <a:r>
              <a:rPr b="1" lang="en-US" sz="1960">
                <a:solidFill>
                  <a:srgbClr val="C00000"/>
                </a:solidFill>
              </a:rPr>
              <a:t>Quantization Effects</a:t>
            </a:r>
            <a:r>
              <a:rPr lang="en-US" sz="1960"/>
              <a:t>: </a:t>
            </a:r>
            <a:br>
              <a:rPr lang="en-US" sz="1960"/>
            </a:br>
            <a:r>
              <a:rPr lang="en-US" sz="1960"/>
              <a:t>Hardware implementation mismatches emerge from ideal simulations vs actual RF impairments</a:t>
            </a:r>
            <a:endParaRPr sz="1960"/>
          </a:p>
          <a:p>
            <a:pPr indent="0" lvl="0" marL="457200" rtl="0" algn="l">
              <a:lnSpc>
                <a:spcPct val="150000"/>
              </a:lnSpc>
              <a:spcBef>
                <a:spcPts val="1000"/>
              </a:spcBef>
              <a:spcAft>
                <a:spcPts val="0"/>
              </a:spcAft>
              <a:buNone/>
            </a:pPr>
            <a:r>
              <a:t/>
            </a:r>
            <a:endParaRPr sz="1960"/>
          </a:p>
          <a:p>
            <a:pPr indent="-353060" lvl="0" marL="457200" rtl="0" algn="l">
              <a:lnSpc>
                <a:spcPct val="150000"/>
              </a:lnSpc>
              <a:spcBef>
                <a:spcPts val="1000"/>
              </a:spcBef>
              <a:spcAft>
                <a:spcPts val="0"/>
              </a:spcAft>
              <a:buSzPts val="1960"/>
              <a:buAutoNum type="arabicPeriod"/>
            </a:pPr>
            <a:r>
              <a:rPr b="1" lang="en-US" sz="1960">
                <a:solidFill>
                  <a:srgbClr val="C00000"/>
                </a:solidFill>
              </a:rPr>
              <a:t>Mobility Handling</a:t>
            </a:r>
            <a:r>
              <a:rPr lang="en-US" sz="1960"/>
              <a:t>:</a:t>
            </a:r>
            <a:br>
              <a:rPr lang="en-US" sz="1960"/>
            </a:br>
            <a:r>
              <a:rPr lang="en-US" sz="1960"/>
              <a:t>Simulating high-velocity scenarios (e.g., &gt;500 km/h) strains current ray tracing capabilities</a:t>
            </a:r>
            <a:endParaRPr sz="1960"/>
          </a:p>
        </p:txBody>
      </p:sp>
      <p:sp>
        <p:nvSpPr>
          <p:cNvPr id="747" name="Google Shape;747;g33b6aa1400f_0_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3b553a2593_0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Learning Curve</a:t>
            </a:r>
            <a:endParaRPr b="1"/>
          </a:p>
        </p:txBody>
      </p:sp>
      <p:sp>
        <p:nvSpPr>
          <p:cNvPr id="754" name="Google Shape;754;g33b553a2593_0_30"/>
          <p:cNvSpPr txBox="1"/>
          <p:nvPr>
            <p:ph idx="1" type="body"/>
          </p:nvPr>
        </p:nvSpPr>
        <p:spPr>
          <a:xfrm>
            <a:off x="838200" y="2004850"/>
            <a:ext cx="10806000" cy="43515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600"/>
              </a:spcBef>
              <a:spcAft>
                <a:spcPts val="0"/>
              </a:spcAft>
              <a:buSzPts val="2100"/>
              <a:buFont typeface="Roboto"/>
              <a:buAutoNum type="arabicPeriod"/>
            </a:pPr>
            <a:r>
              <a:rPr lang="en-US" sz="2100">
                <a:latin typeface="Roboto"/>
                <a:ea typeface="Roboto"/>
                <a:cs typeface="Roboto"/>
                <a:sym typeface="Roboto"/>
              </a:rPr>
              <a:t>Cross-Disciplinary Expertise</a:t>
            </a:r>
            <a:br>
              <a:rPr lang="en-US" sz="2100">
                <a:latin typeface="Roboto"/>
                <a:ea typeface="Roboto"/>
                <a:cs typeface="Roboto"/>
                <a:sym typeface="Roboto"/>
              </a:rPr>
            </a:br>
            <a:r>
              <a:rPr lang="en-US" sz="2100">
                <a:latin typeface="Roboto"/>
                <a:ea typeface="Roboto"/>
                <a:cs typeface="Roboto"/>
                <a:sym typeface="Roboto"/>
              </a:rPr>
              <a:t>Requires simultaneous mastery of:</a:t>
            </a:r>
            <a:endParaRPr sz="2100">
              <a:latin typeface="Roboto"/>
              <a:ea typeface="Roboto"/>
              <a:cs typeface="Roboto"/>
              <a:sym typeface="Roboto"/>
            </a:endParaRPr>
          </a:p>
          <a:p>
            <a:pPr indent="-419100" lvl="1" marL="914400" rtl="0" algn="l">
              <a:lnSpc>
                <a:spcPct val="150000"/>
              </a:lnSpc>
              <a:spcBef>
                <a:spcPts val="0"/>
              </a:spcBef>
              <a:spcAft>
                <a:spcPts val="0"/>
              </a:spcAft>
              <a:buSzPts val="3000"/>
              <a:buFont typeface="Roboto"/>
              <a:buChar char="•"/>
            </a:pPr>
            <a:r>
              <a:rPr lang="en-US" sz="2100">
                <a:latin typeface="Roboto"/>
                <a:ea typeface="Roboto"/>
                <a:cs typeface="Roboto"/>
                <a:sym typeface="Roboto"/>
              </a:rPr>
              <a:t>TensorFlow/Keras for neural network integration</a:t>
            </a:r>
            <a:endParaRPr sz="2100">
              <a:solidFill>
                <a:schemeClr val="hlink"/>
              </a:solidFill>
              <a:latin typeface="Courier New"/>
              <a:ea typeface="Courier New"/>
              <a:cs typeface="Courier New"/>
              <a:sym typeface="Courier New"/>
            </a:endParaRPr>
          </a:p>
          <a:p>
            <a:pPr indent="-419100" lvl="1" marL="914400" rtl="0" algn="l">
              <a:lnSpc>
                <a:spcPct val="150000"/>
              </a:lnSpc>
              <a:spcBef>
                <a:spcPts val="0"/>
              </a:spcBef>
              <a:spcAft>
                <a:spcPts val="0"/>
              </a:spcAft>
              <a:buSzPts val="3000"/>
              <a:buFont typeface="Roboto"/>
              <a:buChar char="•"/>
            </a:pPr>
            <a:r>
              <a:rPr lang="en-US" sz="2100">
                <a:latin typeface="Roboto"/>
                <a:ea typeface="Roboto"/>
                <a:cs typeface="Roboto"/>
                <a:sym typeface="Roboto"/>
              </a:rPr>
              <a:t>Communication theory (LDPC, MIMO, OFDM)</a:t>
            </a:r>
            <a:endParaRPr sz="2100">
              <a:solidFill>
                <a:schemeClr val="hlink"/>
              </a:solidFill>
              <a:latin typeface="Courier New"/>
              <a:ea typeface="Courier New"/>
              <a:cs typeface="Courier New"/>
              <a:sym typeface="Courier New"/>
            </a:endParaRPr>
          </a:p>
          <a:p>
            <a:pPr indent="-419100" lvl="1" marL="914400" rtl="0" algn="l">
              <a:lnSpc>
                <a:spcPct val="150000"/>
              </a:lnSpc>
              <a:spcBef>
                <a:spcPts val="0"/>
              </a:spcBef>
              <a:spcAft>
                <a:spcPts val="0"/>
              </a:spcAft>
              <a:buSzPts val="3000"/>
              <a:buFont typeface="Roboto"/>
              <a:buChar char="•"/>
            </a:pPr>
            <a:r>
              <a:rPr lang="en-US" sz="2100">
                <a:latin typeface="Roboto"/>
                <a:ea typeface="Roboto"/>
                <a:cs typeface="Roboto"/>
                <a:sym typeface="Roboto"/>
              </a:rPr>
              <a:t>Ray optics for propagation modeling</a:t>
            </a:r>
            <a:endParaRPr sz="2100">
              <a:latin typeface="Roboto"/>
              <a:ea typeface="Roboto"/>
              <a:cs typeface="Roboto"/>
              <a:sym typeface="Roboto"/>
            </a:endParaRPr>
          </a:p>
          <a:p>
            <a:pPr indent="0" lvl="0" marL="0" rtl="0" algn="l">
              <a:lnSpc>
                <a:spcPct val="150000"/>
              </a:lnSpc>
              <a:spcBef>
                <a:spcPts val="2100"/>
              </a:spcBef>
              <a:spcAft>
                <a:spcPts val="0"/>
              </a:spcAft>
              <a:buNone/>
            </a:pPr>
            <a:r>
              <a:t/>
            </a:r>
            <a:endParaRPr sz="2960"/>
          </a:p>
        </p:txBody>
      </p:sp>
      <p:sp>
        <p:nvSpPr>
          <p:cNvPr id="755" name="Google Shape;755;g33b553a2593_0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756" name="Google Shape;756;g33b553a2593_0_30" title="download.jpg"/>
          <p:cNvPicPr preferRelativeResize="0"/>
          <p:nvPr/>
        </p:nvPicPr>
        <p:blipFill>
          <a:blip r:embed="rId3">
            <a:alphaModFix/>
          </a:blip>
          <a:stretch>
            <a:fillRect/>
          </a:stretch>
        </p:blipFill>
        <p:spPr>
          <a:xfrm>
            <a:off x="306938" y="5259176"/>
            <a:ext cx="2651418" cy="1325700"/>
          </a:xfrm>
          <a:prstGeom prst="rect">
            <a:avLst/>
          </a:prstGeom>
          <a:noFill/>
          <a:ln>
            <a:noFill/>
          </a:ln>
        </p:spPr>
      </p:pic>
      <p:pic>
        <p:nvPicPr>
          <p:cNvPr id="757" name="Google Shape;757;g33b553a2593_0_30" title="download.png"/>
          <p:cNvPicPr preferRelativeResize="0"/>
          <p:nvPr/>
        </p:nvPicPr>
        <p:blipFill>
          <a:blip r:embed="rId4">
            <a:alphaModFix/>
          </a:blip>
          <a:stretch>
            <a:fillRect/>
          </a:stretch>
        </p:blipFill>
        <p:spPr>
          <a:xfrm>
            <a:off x="306950" y="4563375"/>
            <a:ext cx="1092300" cy="695800"/>
          </a:xfrm>
          <a:prstGeom prst="rect">
            <a:avLst/>
          </a:prstGeom>
          <a:noFill/>
          <a:ln>
            <a:noFill/>
          </a:ln>
        </p:spPr>
      </p:pic>
      <p:pic>
        <p:nvPicPr>
          <p:cNvPr id="758" name="Google Shape;758;g33b553a2593_0_30"/>
          <p:cNvPicPr preferRelativeResize="0"/>
          <p:nvPr/>
        </p:nvPicPr>
        <p:blipFill>
          <a:blip r:embed="rId5">
            <a:alphaModFix/>
          </a:blip>
          <a:stretch>
            <a:fillRect/>
          </a:stretch>
        </p:blipFill>
        <p:spPr>
          <a:xfrm>
            <a:off x="7053150" y="1329100"/>
            <a:ext cx="4591050" cy="1333500"/>
          </a:xfrm>
          <a:prstGeom prst="rect">
            <a:avLst/>
          </a:prstGeom>
          <a:noFill/>
          <a:ln>
            <a:noFill/>
          </a:ln>
        </p:spPr>
      </p:pic>
      <p:sp>
        <p:nvSpPr>
          <p:cNvPr id="759" name="Google Shape;759;g33b553a2593_0_30"/>
          <p:cNvSpPr txBox="1"/>
          <p:nvPr/>
        </p:nvSpPr>
        <p:spPr>
          <a:xfrm>
            <a:off x="8610600" y="2395575"/>
            <a:ext cx="3000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100"/>
              </a:spcBef>
              <a:spcAft>
                <a:spcPts val="2100"/>
              </a:spcAft>
              <a:buNone/>
            </a:pPr>
            <a:r>
              <a:rPr i="1" lang="en-US" sz="900">
                <a:solidFill>
                  <a:schemeClr val="dk1"/>
                </a:solidFill>
                <a:latin typeface="Roboto"/>
                <a:ea typeface="Roboto"/>
                <a:cs typeface="Roboto"/>
                <a:sym typeface="Roboto"/>
              </a:rPr>
              <a:t>source : beyond traditional communications, Huawei Research</a:t>
            </a:r>
            <a:endParaRPr i="1" sz="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3b553a2593_0_8"/>
          <p:cNvSpPr txBox="1"/>
          <p:nvPr>
            <p:ph type="title"/>
          </p:nvPr>
        </p:nvSpPr>
        <p:spPr>
          <a:xfrm>
            <a:off x="228600" y="136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Importance of PHY Layer simulation</a:t>
            </a:r>
            <a:endParaRPr b="1"/>
          </a:p>
        </p:txBody>
      </p:sp>
      <p:sp>
        <p:nvSpPr>
          <p:cNvPr id="121" name="Google Shape;121;g33b553a2593_0_8"/>
          <p:cNvSpPr txBox="1"/>
          <p:nvPr>
            <p:ph idx="1" type="body"/>
          </p:nvPr>
        </p:nvSpPr>
        <p:spPr>
          <a:xfrm>
            <a:off x="395400" y="1386025"/>
            <a:ext cx="10806000" cy="2042700"/>
          </a:xfrm>
          <a:prstGeom prst="rect">
            <a:avLst/>
          </a:prstGeom>
          <a:noFill/>
          <a:ln>
            <a:noFill/>
          </a:ln>
        </p:spPr>
        <p:txBody>
          <a:bodyPr anchorCtr="0" anchor="t" bIns="45700" lIns="91425" spcFirstLastPara="1" rIns="91425" wrap="square" tIns="45700">
            <a:noAutofit/>
          </a:bodyPr>
          <a:lstStyle/>
          <a:p>
            <a:pPr indent="-359410" lvl="0" marL="457200" rtl="0" algn="l">
              <a:lnSpc>
                <a:spcPct val="80000"/>
              </a:lnSpc>
              <a:spcBef>
                <a:spcPts val="1000"/>
              </a:spcBef>
              <a:spcAft>
                <a:spcPts val="0"/>
              </a:spcAft>
              <a:buSzPts val="2060"/>
              <a:buChar char="•"/>
            </a:pPr>
            <a:r>
              <a:rPr b="1" lang="en-US" sz="2060">
                <a:solidFill>
                  <a:srgbClr val="0000FF"/>
                </a:solidFill>
              </a:rPr>
              <a:t>Open-source and accessible</a:t>
            </a:r>
            <a:r>
              <a:rPr lang="en-US" sz="2060"/>
              <a:t>: As researcher and student, the needs for an accessible tools becomes important → As an open-source library, Sionna democratizes 6G research, allowing researchers to focus on impactful and reproducible work.</a:t>
            </a:r>
            <a:endParaRPr sz="2060"/>
          </a:p>
          <a:p>
            <a:pPr indent="-76200" lvl="0" marL="228600" rtl="0" algn="l">
              <a:lnSpc>
                <a:spcPct val="80000"/>
              </a:lnSpc>
              <a:spcBef>
                <a:spcPts val="1000"/>
              </a:spcBef>
              <a:spcAft>
                <a:spcPts val="0"/>
              </a:spcAft>
              <a:buClr>
                <a:schemeClr val="dk1"/>
              </a:buClr>
              <a:buSzPts val="1860"/>
              <a:buNone/>
            </a:pPr>
            <a:r>
              <a:t/>
            </a:r>
            <a:endParaRPr sz="2060"/>
          </a:p>
          <a:p>
            <a:pPr indent="-359410" lvl="0" marL="457200" rtl="0" algn="l">
              <a:lnSpc>
                <a:spcPct val="80000"/>
              </a:lnSpc>
              <a:spcBef>
                <a:spcPts val="1000"/>
              </a:spcBef>
              <a:spcAft>
                <a:spcPts val="0"/>
              </a:spcAft>
              <a:buSzPts val="2060"/>
              <a:buChar char="•"/>
            </a:pPr>
            <a:r>
              <a:rPr b="1" lang="en-US" sz="2060">
                <a:solidFill>
                  <a:srgbClr val="0000FF"/>
                </a:solidFill>
              </a:rPr>
              <a:t>Differentiability</a:t>
            </a:r>
            <a:r>
              <a:rPr lang="en-US" sz="2060"/>
              <a:t>: Sionna's differentiable architecture enables gradient-based optimization and seamless integration of neural networks into communication systems.</a:t>
            </a:r>
            <a:endParaRPr sz="2060"/>
          </a:p>
        </p:txBody>
      </p:sp>
      <p:sp>
        <p:nvSpPr>
          <p:cNvPr id="122" name="Google Shape;122;g33b553a2593_0_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23" name="Google Shape;123;g33b553a2593_0_8"/>
          <p:cNvPicPr preferRelativeResize="0"/>
          <p:nvPr/>
        </p:nvPicPr>
        <p:blipFill>
          <a:blip r:embed="rId3">
            <a:alphaModFix/>
          </a:blip>
          <a:stretch>
            <a:fillRect/>
          </a:stretch>
        </p:blipFill>
        <p:spPr>
          <a:xfrm>
            <a:off x="838200" y="3733525"/>
            <a:ext cx="7519132" cy="2819674"/>
          </a:xfrm>
          <a:prstGeom prst="rect">
            <a:avLst/>
          </a:prstGeom>
          <a:noFill/>
          <a:ln>
            <a:noFill/>
          </a:ln>
        </p:spPr>
      </p:pic>
      <p:sp>
        <p:nvSpPr>
          <p:cNvPr id="124" name="Google Shape;124;g33b553a2593_0_8"/>
          <p:cNvSpPr txBox="1"/>
          <p:nvPr/>
        </p:nvSpPr>
        <p:spPr>
          <a:xfrm>
            <a:off x="8482200" y="5033325"/>
            <a:ext cx="3709800" cy="376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en-US" sz="1560">
                <a:solidFill>
                  <a:schemeClr val="dk1"/>
                </a:solidFill>
              </a:rPr>
              <a:t>courtesy :  Sionna Documentation</a:t>
            </a:r>
            <a:endParaRPr sz="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33b553a2593_0_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Learning Curve</a:t>
            </a:r>
            <a:endParaRPr b="1"/>
          </a:p>
        </p:txBody>
      </p:sp>
      <p:sp>
        <p:nvSpPr>
          <p:cNvPr id="766" name="Google Shape;766;g33b553a2593_0_39"/>
          <p:cNvSpPr txBox="1"/>
          <p:nvPr>
            <p:ph idx="1" type="body"/>
          </p:nvPr>
        </p:nvSpPr>
        <p:spPr>
          <a:xfrm>
            <a:off x="838200" y="1825625"/>
            <a:ext cx="6168300" cy="435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rPr lang="en-US" sz="2100">
                <a:latin typeface="Roboto"/>
                <a:ea typeface="Roboto"/>
                <a:cs typeface="Roboto"/>
                <a:sym typeface="Roboto"/>
              </a:rPr>
              <a:t>2. 	API Complexity</a:t>
            </a:r>
            <a:endParaRPr sz="2100">
              <a:latin typeface="Roboto"/>
              <a:ea typeface="Roboto"/>
              <a:cs typeface="Roboto"/>
              <a:sym typeface="Roboto"/>
            </a:endParaRPr>
          </a:p>
          <a:p>
            <a:pPr indent="457200" lvl="0" marL="0" rtl="0" algn="l">
              <a:lnSpc>
                <a:spcPct val="115000"/>
              </a:lnSpc>
              <a:spcBef>
                <a:spcPts val="600"/>
              </a:spcBef>
              <a:spcAft>
                <a:spcPts val="0"/>
              </a:spcAft>
              <a:buNone/>
            </a:pPr>
            <a:r>
              <a:rPr lang="en-US" sz="2100">
                <a:latin typeface="Roboto"/>
                <a:ea typeface="Roboto"/>
                <a:cs typeface="Roboto"/>
                <a:sym typeface="Roboto"/>
              </a:rPr>
              <a:t>The framework's flexibility introduces challenges in:</a:t>
            </a:r>
            <a:endParaRPr sz="2100">
              <a:latin typeface="Roboto"/>
              <a:ea typeface="Roboto"/>
              <a:cs typeface="Roboto"/>
              <a:sym typeface="Roboto"/>
            </a:endParaRPr>
          </a:p>
          <a:p>
            <a:pPr indent="0" lvl="0" marL="0" rtl="0" algn="l">
              <a:lnSpc>
                <a:spcPct val="115000"/>
              </a:lnSpc>
              <a:spcBef>
                <a:spcPts val="600"/>
              </a:spcBef>
              <a:spcAft>
                <a:spcPts val="0"/>
              </a:spcAft>
              <a:buNone/>
            </a:pPr>
            <a:r>
              <a:t/>
            </a:r>
            <a:endParaRPr sz="2100">
              <a:latin typeface="Roboto"/>
              <a:ea typeface="Roboto"/>
              <a:cs typeface="Roboto"/>
              <a:sym typeface="Roboto"/>
            </a:endParaRPr>
          </a:p>
          <a:p>
            <a:pPr indent="-361950" lvl="0" marL="457200" rtl="0" algn="l">
              <a:lnSpc>
                <a:spcPct val="115000"/>
              </a:lnSpc>
              <a:spcBef>
                <a:spcPts val="600"/>
              </a:spcBef>
              <a:spcAft>
                <a:spcPts val="0"/>
              </a:spcAft>
              <a:buSzPts val="2100"/>
              <a:buFont typeface="Roboto"/>
              <a:buChar char="●"/>
            </a:pPr>
            <a:r>
              <a:rPr b="1" lang="en-US" sz="2100">
                <a:latin typeface="Roboto"/>
                <a:ea typeface="Roboto"/>
                <a:cs typeface="Roboto"/>
                <a:sym typeface="Roboto"/>
              </a:rPr>
              <a:t>Debugging gradient</a:t>
            </a:r>
            <a:r>
              <a:rPr lang="en-US" sz="2100">
                <a:latin typeface="Roboto"/>
                <a:ea typeface="Roboto"/>
                <a:cs typeface="Roboto"/>
                <a:sym typeface="Roboto"/>
              </a:rPr>
              <a:t> flows through hybrid AI/DSP pipelines</a:t>
            </a:r>
            <a:endParaRPr sz="2100">
              <a:latin typeface="Roboto"/>
              <a:ea typeface="Roboto"/>
              <a:cs typeface="Roboto"/>
              <a:sym typeface="Roboto"/>
            </a:endParaRPr>
          </a:p>
          <a:p>
            <a:pPr indent="0" lvl="0" marL="0" rtl="0" algn="l">
              <a:lnSpc>
                <a:spcPct val="115000"/>
              </a:lnSpc>
              <a:spcBef>
                <a:spcPts val="600"/>
              </a:spcBef>
              <a:spcAft>
                <a:spcPts val="0"/>
              </a:spcAft>
              <a:buNone/>
            </a:pPr>
            <a:r>
              <a:t/>
            </a:r>
            <a:endParaRPr sz="2100">
              <a:latin typeface="Roboto"/>
              <a:ea typeface="Roboto"/>
              <a:cs typeface="Roboto"/>
              <a:sym typeface="Roboto"/>
            </a:endParaRPr>
          </a:p>
          <a:p>
            <a:pPr indent="-361950" lvl="0" marL="457200" rtl="0" algn="l">
              <a:lnSpc>
                <a:spcPct val="115000"/>
              </a:lnSpc>
              <a:spcBef>
                <a:spcPts val="600"/>
              </a:spcBef>
              <a:spcAft>
                <a:spcPts val="0"/>
              </a:spcAft>
              <a:buSzPts val="2100"/>
              <a:buFont typeface="Roboto"/>
              <a:buChar char="●"/>
            </a:pPr>
            <a:r>
              <a:rPr b="1" lang="en-US" sz="2100">
                <a:latin typeface="Roboto"/>
                <a:ea typeface="Roboto"/>
                <a:cs typeface="Roboto"/>
                <a:sym typeface="Roboto"/>
              </a:rPr>
              <a:t>Customizing lower PHY</a:t>
            </a:r>
            <a:r>
              <a:rPr lang="en-US" sz="2100">
                <a:latin typeface="Roboto"/>
                <a:ea typeface="Roboto"/>
                <a:cs typeface="Roboto"/>
                <a:sym typeface="Roboto"/>
              </a:rPr>
              <a:t> components while maintaining differentiability</a:t>
            </a:r>
            <a:endParaRPr sz="2100">
              <a:latin typeface="Roboto"/>
              <a:ea typeface="Roboto"/>
              <a:cs typeface="Roboto"/>
              <a:sym typeface="Roboto"/>
            </a:endParaRPr>
          </a:p>
          <a:p>
            <a:pPr indent="0" lvl="0" marL="0" rtl="0" algn="l">
              <a:lnSpc>
                <a:spcPct val="80000"/>
              </a:lnSpc>
              <a:spcBef>
                <a:spcPts val="1000"/>
              </a:spcBef>
              <a:spcAft>
                <a:spcPts val="0"/>
              </a:spcAft>
              <a:buNone/>
            </a:pPr>
            <a:r>
              <a:t/>
            </a:r>
            <a:endParaRPr sz="2960"/>
          </a:p>
        </p:txBody>
      </p:sp>
      <p:sp>
        <p:nvSpPr>
          <p:cNvPr id="767" name="Google Shape;767;g33b553a2593_0_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768" name="Google Shape;768;g33b553a2593_0_39"/>
          <p:cNvPicPr preferRelativeResize="0"/>
          <p:nvPr/>
        </p:nvPicPr>
        <p:blipFill>
          <a:blip r:embed="rId3">
            <a:alphaModFix/>
          </a:blip>
          <a:stretch>
            <a:fillRect/>
          </a:stretch>
        </p:blipFill>
        <p:spPr>
          <a:xfrm>
            <a:off x="7262750" y="763200"/>
            <a:ext cx="4400550" cy="2409825"/>
          </a:xfrm>
          <a:prstGeom prst="rect">
            <a:avLst/>
          </a:prstGeom>
          <a:noFill/>
          <a:ln>
            <a:noFill/>
          </a:ln>
        </p:spPr>
      </p:pic>
      <p:pic>
        <p:nvPicPr>
          <p:cNvPr id="769" name="Google Shape;769;g33b553a2593_0_39"/>
          <p:cNvPicPr preferRelativeResize="0"/>
          <p:nvPr/>
        </p:nvPicPr>
        <p:blipFill>
          <a:blip r:embed="rId4">
            <a:alphaModFix/>
          </a:blip>
          <a:stretch>
            <a:fillRect/>
          </a:stretch>
        </p:blipFill>
        <p:spPr>
          <a:xfrm>
            <a:off x="7262750" y="4083650"/>
            <a:ext cx="3762375" cy="1362075"/>
          </a:xfrm>
          <a:prstGeom prst="rect">
            <a:avLst/>
          </a:prstGeom>
          <a:noFill/>
          <a:ln>
            <a:noFill/>
          </a:ln>
        </p:spPr>
      </p:pic>
      <p:sp>
        <p:nvSpPr>
          <p:cNvPr id="770" name="Google Shape;770;g33b553a2593_0_39"/>
          <p:cNvSpPr/>
          <p:nvPr/>
        </p:nvSpPr>
        <p:spPr>
          <a:xfrm>
            <a:off x="9000350" y="3316275"/>
            <a:ext cx="270000" cy="582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g33b553a2593_0_39"/>
          <p:cNvSpPr txBox="1"/>
          <p:nvPr/>
        </p:nvSpPr>
        <p:spPr>
          <a:xfrm>
            <a:off x="7262754" y="5543888"/>
            <a:ext cx="4053000" cy="714300"/>
          </a:xfrm>
          <a:prstGeom prst="rect">
            <a:avLst/>
          </a:prstGeom>
          <a:noFill/>
          <a:ln cap="flat" cmpd="sng" w="9525">
            <a:solidFill>
              <a:srgbClr val="FFC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b="1" lang="en-US" sz="1600">
                <a:solidFill>
                  <a:schemeClr val="dk1"/>
                </a:solidFill>
                <a:latin typeface="Roboto"/>
                <a:ea typeface="Roboto"/>
                <a:cs typeface="Roboto"/>
                <a:sym typeface="Roboto"/>
              </a:rPr>
              <a:t>Customization : </a:t>
            </a:r>
            <a:br>
              <a:rPr b="1" lang="en-US" sz="1600">
                <a:solidFill>
                  <a:schemeClr val="dk1"/>
                </a:solidFill>
                <a:latin typeface="Roboto"/>
                <a:ea typeface="Roboto"/>
                <a:cs typeface="Roboto"/>
                <a:sym typeface="Roboto"/>
              </a:rPr>
            </a:br>
            <a:r>
              <a:rPr b="1" lang="en-US" sz="1600">
                <a:solidFill>
                  <a:schemeClr val="dk1"/>
                </a:solidFill>
                <a:latin typeface="Roboto"/>
                <a:ea typeface="Roboto"/>
                <a:cs typeface="Roboto"/>
                <a:sym typeface="Roboto"/>
              </a:rPr>
              <a:t>replacing Demapper with NeuralDemapper</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33b553a2593_0_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Operational Constraints</a:t>
            </a:r>
            <a:endParaRPr b="1"/>
          </a:p>
        </p:txBody>
      </p:sp>
      <p:sp>
        <p:nvSpPr>
          <p:cNvPr id="778" name="Google Shape;778;g33b553a2593_0_48"/>
          <p:cNvSpPr txBox="1"/>
          <p:nvPr>
            <p:ph idx="1" type="body"/>
          </p:nvPr>
        </p:nvSpPr>
        <p:spPr>
          <a:xfrm>
            <a:off x="838200" y="1825625"/>
            <a:ext cx="10806000" cy="43515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t/>
            </a:r>
            <a:endParaRPr sz="2100">
              <a:latin typeface="Roboto"/>
              <a:ea typeface="Roboto"/>
              <a:cs typeface="Roboto"/>
              <a:sym typeface="Roboto"/>
            </a:endParaRPr>
          </a:p>
          <a:p>
            <a:pPr indent="-361950" lvl="0" marL="457200" rtl="0" algn="l">
              <a:lnSpc>
                <a:spcPct val="80000"/>
              </a:lnSpc>
              <a:spcBef>
                <a:spcPts val="1000"/>
              </a:spcBef>
              <a:spcAft>
                <a:spcPts val="0"/>
              </a:spcAft>
              <a:buSzPts val="2100"/>
              <a:buFont typeface="Roboto"/>
              <a:buAutoNum type="arabicPeriod"/>
            </a:pPr>
            <a:r>
              <a:rPr lang="en-US" sz="2100">
                <a:solidFill>
                  <a:srgbClr val="C00000"/>
                </a:solidFill>
                <a:latin typeface="Roboto"/>
                <a:ea typeface="Roboto"/>
                <a:cs typeface="Roboto"/>
                <a:sym typeface="Roboto"/>
              </a:rPr>
              <a:t>Version Compatibility</a:t>
            </a:r>
            <a:r>
              <a:rPr lang="en-US" sz="2100">
                <a:latin typeface="Roboto"/>
                <a:ea typeface="Roboto"/>
                <a:cs typeface="Roboto"/>
                <a:sym typeface="Roboto"/>
              </a:rPr>
              <a:t>: Strict requirements for Python 3.8-3.12 and TensorFlow 2.14-2.19 create dependency conflicts</a:t>
            </a:r>
            <a:endParaRPr sz="2100">
              <a:latin typeface="Roboto"/>
              <a:ea typeface="Roboto"/>
              <a:cs typeface="Roboto"/>
              <a:sym typeface="Roboto"/>
            </a:endParaRPr>
          </a:p>
          <a:p>
            <a:pPr indent="0" lvl="0" marL="0" rtl="0" algn="l">
              <a:lnSpc>
                <a:spcPct val="80000"/>
              </a:lnSpc>
              <a:spcBef>
                <a:spcPts val="1000"/>
              </a:spcBef>
              <a:spcAft>
                <a:spcPts val="0"/>
              </a:spcAft>
              <a:buNone/>
            </a:pPr>
            <a:r>
              <a:t/>
            </a:r>
            <a:endParaRPr sz="2100">
              <a:latin typeface="Roboto"/>
              <a:ea typeface="Roboto"/>
              <a:cs typeface="Roboto"/>
              <a:sym typeface="Roboto"/>
            </a:endParaRPr>
          </a:p>
          <a:p>
            <a:pPr indent="-361950" lvl="0" marL="457200" rtl="0" algn="l">
              <a:lnSpc>
                <a:spcPct val="80000"/>
              </a:lnSpc>
              <a:spcBef>
                <a:spcPts val="1000"/>
              </a:spcBef>
              <a:spcAft>
                <a:spcPts val="0"/>
              </a:spcAft>
              <a:buSzPts val="2100"/>
              <a:buFont typeface="Roboto"/>
              <a:buAutoNum type="arabicPeriod"/>
            </a:pPr>
            <a:r>
              <a:rPr lang="en-US" sz="2100">
                <a:solidFill>
                  <a:srgbClr val="C00000"/>
                </a:solidFill>
                <a:latin typeface="Roboto"/>
                <a:ea typeface="Roboto"/>
                <a:cs typeface="Roboto"/>
                <a:sym typeface="Roboto"/>
              </a:rPr>
              <a:t>Multi-GPU Scaling</a:t>
            </a:r>
            <a:r>
              <a:rPr lang="en-US" sz="2100">
                <a:latin typeface="Roboto"/>
                <a:ea typeface="Roboto"/>
                <a:cs typeface="Roboto"/>
                <a:sym typeface="Roboto"/>
              </a:rPr>
              <a:t>: Distributed training needs careful resource management for large batch sizes</a:t>
            </a:r>
            <a:endParaRPr sz="2100">
              <a:latin typeface="Roboto"/>
              <a:ea typeface="Roboto"/>
              <a:cs typeface="Roboto"/>
              <a:sym typeface="Roboto"/>
            </a:endParaRPr>
          </a:p>
          <a:p>
            <a:pPr indent="0" lvl="0" marL="0" rtl="0" algn="l">
              <a:lnSpc>
                <a:spcPct val="80000"/>
              </a:lnSpc>
              <a:spcBef>
                <a:spcPts val="1000"/>
              </a:spcBef>
              <a:spcAft>
                <a:spcPts val="0"/>
              </a:spcAft>
              <a:buNone/>
            </a:pPr>
            <a:r>
              <a:t/>
            </a:r>
            <a:endParaRPr sz="2100">
              <a:latin typeface="Roboto"/>
              <a:ea typeface="Roboto"/>
              <a:cs typeface="Roboto"/>
              <a:sym typeface="Roboto"/>
            </a:endParaRPr>
          </a:p>
          <a:p>
            <a:pPr indent="-361950" lvl="0" marL="457200" rtl="0" algn="l">
              <a:lnSpc>
                <a:spcPct val="80000"/>
              </a:lnSpc>
              <a:spcBef>
                <a:spcPts val="1000"/>
              </a:spcBef>
              <a:spcAft>
                <a:spcPts val="0"/>
              </a:spcAft>
              <a:buSzPts val="2100"/>
              <a:buFont typeface="Roboto"/>
              <a:buAutoNum type="arabicPeriod"/>
            </a:pPr>
            <a:r>
              <a:rPr lang="en-US" sz="2100">
                <a:solidFill>
                  <a:srgbClr val="C00000"/>
                </a:solidFill>
                <a:latin typeface="Roboto"/>
                <a:ea typeface="Roboto"/>
                <a:cs typeface="Roboto"/>
                <a:sym typeface="Roboto"/>
              </a:rPr>
              <a:t>Reproducibility</a:t>
            </a:r>
            <a:r>
              <a:rPr lang="en-US" sz="2100">
                <a:latin typeface="Roboto"/>
                <a:ea typeface="Roboto"/>
                <a:cs typeface="Roboto"/>
                <a:sym typeface="Roboto"/>
              </a:rPr>
              <a:t>: Differences in GPU architectures (Ampere vs Hopper) affect benchmark consistency</a:t>
            </a:r>
            <a:endParaRPr sz="2100">
              <a:latin typeface="Roboto"/>
              <a:ea typeface="Roboto"/>
              <a:cs typeface="Roboto"/>
              <a:sym typeface="Roboto"/>
            </a:endParaRPr>
          </a:p>
        </p:txBody>
      </p:sp>
      <p:sp>
        <p:nvSpPr>
          <p:cNvPr id="779" name="Google Shape;779;g33b553a2593_0_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g33b6b6832ee_0_924"/>
          <p:cNvPicPr preferRelativeResize="0"/>
          <p:nvPr/>
        </p:nvPicPr>
        <p:blipFill rotWithShape="1">
          <a:blip r:embed="rId3">
            <a:alphaModFix/>
          </a:blip>
          <a:srcRect b="19661" l="23082" r="25267" t="65317"/>
          <a:stretch/>
        </p:blipFill>
        <p:spPr>
          <a:xfrm>
            <a:off x="3877519" y="757763"/>
            <a:ext cx="4606726" cy="946879"/>
          </a:xfrm>
          <a:prstGeom prst="rect">
            <a:avLst/>
          </a:prstGeom>
          <a:noFill/>
          <a:ln>
            <a:noFill/>
          </a:ln>
        </p:spPr>
      </p:pic>
      <p:sp>
        <p:nvSpPr>
          <p:cNvPr id="786" name="Google Shape;786;g33b6b6832ee_0_924"/>
          <p:cNvSpPr txBox="1"/>
          <p:nvPr>
            <p:ph type="ctrTitle"/>
          </p:nvPr>
        </p:nvSpPr>
        <p:spPr>
          <a:xfrm>
            <a:off x="0" y="2344099"/>
            <a:ext cx="12192000" cy="1907700"/>
          </a:xfrm>
          <a:prstGeom prst="rect">
            <a:avLst/>
          </a:prstGeom>
          <a:solidFill>
            <a:srgbClr val="2F5496"/>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Twentieth Century"/>
              <a:buNone/>
            </a:pPr>
            <a:r>
              <a:rPr b="1" lang="en-US" sz="3200">
                <a:solidFill>
                  <a:schemeClr val="lt1"/>
                </a:solidFill>
                <a:latin typeface="Twentieth Century"/>
                <a:ea typeface="Twentieth Century"/>
                <a:cs typeface="Twentieth Century"/>
                <a:sym typeface="Twentieth Century"/>
              </a:rPr>
              <a:t>6G Physical-Layer Research Tools </a:t>
            </a:r>
            <a:br>
              <a:rPr b="1" lang="en-US" sz="3200">
                <a:solidFill>
                  <a:schemeClr val="lt1"/>
                </a:solidFill>
                <a:latin typeface="Twentieth Century"/>
                <a:ea typeface="Twentieth Century"/>
                <a:cs typeface="Twentieth Century"/>
                <a:sym typeface="Twentieth Century"/>
              </a:rPr>
            </a:br>
            <a:r>
              <a:rPr b="1" lang="en-US" sz="3200">
                <a:solidFill>
                  <a:schemeClr val="lt1"/>
                </a:solidFill>
                <a:latin typeface="Twentieth Century"/>
                <a:ea typeface="Twentieth Century"/>
                <a:cs typeface="Twentieth Century"/>
                <a:sym typeface="Twentieth Century"/>
              </a:rPr>
              <a:t>NVIDIA Sionna: An Open-Source Library </a:t>
            </a:r>
            <a:endParaRPr baseline="-25000"/>
          </a:p>
        </p:txBody>
      </p:sp>
      <p:sp>
        <p:nvSpPr>
          <p:cNvPr id="787" name="Google Shape;787;g33b6b6832ee_0_924"/>
          <p:cNvSpPr txBox="1"/>
          <p:nvPr/>
        </p:nvSpPr>
        <p:spPr>
          <a:xfrm>
            <a:off x="2988204" y="4335419"/>
            <a:ext cx="6385500" cy="109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a:p>
          <a:p>
            <a:pPr indent="0" lvl="0" marL="0" marR="0" rtl="0" algn="ctr">
              <a:lnSpc>
                <a:spcPct val="100000"/>
              </a:lnSpc>
              <a:spcBef>
                <a:spcPts val="200"/>
              </a:spcBef>
              <a:spcAft>
                <a:spcPts val="0"/>
              </a:spcAft>
              <a:buNone/>
            </a:pPr>
            <a:r>
              <a:rPr b="1" i="0" lang="en-US" sz="2400" u="none" cap="none" strike="noStrike">
                <a:solidFill>
                  <a:srgbClr val="1F4E79"/>
                </a:solidFill>
                <a:latin typeface="Twentieth Century"/>
                <a:ea typeface="Twentieth Century"/>
                <a:cs typeface="Twentieth Century"/>
                <a:sym typeface="Twentieth Century"/>
              </a:rPr>
              <a:t>Presenter：Chia-Chuan Chiu</a:t>
            </a:r>
            <a:endParaRPr/>
          </a:p>
          <a:p>
            <a:pPr indent="0" lvl="0" marL="0" marR="0" rtl="0" algn="ctr">
              <a:lnSpc>
                <a:spcPct val="100000"/>
              </a:lnSpc>
              <a:spcBef>
                <a:spcPts val="200"/>
              </a:spcBef>
              <a:spcAft>
                <a:spcPts val="0"/>
              </a:spcAft>
              <a:buNone/>
            </a:pPr>
            <a:r>
              <a:rPr b="1" i="0" lang="en-US" sz="2400" u="none" cap="none" strike="noStrike">
                <a:solidFill>
                  <a:srgbClr val="1F4E79"/>
                </a:solidFill>
                <a:latin typeface="Twentieth Century"/>
                <a:ea typeface="Twentieth Century"/>
                <a:cs typeface="Twentieth Century"/>
                <a:sym typeface="Twentieth Century"/>
              </a:rPr>
              <a:t>Advisor：Li-Chun Wang</a:t>
            </a:r>
            <a:endParaRPr/>
          </a:p>
        </p:txBody>
      </p:sp>
      <p:pic>
        <p:nvPicPr>
          <p:cNvPr id="788" name="Google Shape;788;g33b6b6832ee_0_924"/>
          <p:cNvPicPr preferRelativeResize="0"/>
          <p:nvPr/>
        </p:nvPicPr>
        <p:blipFill rotWithShape="1">
          <a:blip r:embed="rId4">
            <a:alphaModFix/>
          </a:blip>
          <a:srcRect b="0" l="0" r="0" t="0"/>
          <a:stretch/>
        </p:blipFill>
        <p:spPr>
          <a:xfrm>
            <a:off x="2160642" y="450113"/>
            <a:ext cx="1716877" cy="1710000"/>
          </a:xfrm>
          <a:prstGeom prst="rect">
            <a:avLst/>
          </a:prstGeom>
          <a:noFill/>
          <a:ln>
            <a:noFill/>
          </a:ln>
        </p:spPr>
      </p:pic>
      <p:pic>
        <p:nvPicPr>
          <p:cNvPr id="789" name="Google Shape;789;g33b6b6832ee_0_924"/>
          <p:cNvPicPr preferRelativeResize="0"/>
          <p:nvPr/>
        </p:nvPicPr>
        <p:blipFill rotWithShape="1">
          <a:blip r:embed="rId5">
            <a:alphaModFix/>
          </a:blip>
          <a:srcRect b="0" l="0" r="0" t="0"/>
          <a:stretch/>
        </p:blipFill>
        <p:spPr>
          <a:xfrm>
            <a:off x="8484243" y="450113"/>
            <a:ext cx="1949400" cy="1710000"/>
          </a:xfrm>
          <a:prstGeom prst="rect">
            <a:avLst/>
          </a:prstGeom>
          <a:noFill/>
          <a:ln>
            <a:noFill/>
          </a:ln>
        </p:spPr>
      </p:pic>
      <p:sp>
        <p:nvSpPr>
          <p:cNvPr id="790" name="Google Shape;790;g33b6b6832ee_0_924"/>
          <p:cNvSpPr txBox="1"/>
          <p:nvPr/>
        </p:nvSpPr>
        <p:spPr>
          <a:xfrm>
            <a:off x="2263587" y="5587044"/>
            <a:ext cx="7664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GitHub: </a:t>
            </a:r>
            <a:r>
              <a:rPr lang="en-US" sz="1800" u="sng">
                <a:solidFill>
                  <a:schemeClr val="dk1"/>
                </a:solidFill>
              </a:rPr>
              <a:t>https://github.com/NYCU-ICCLab/sionna_introduction</a:t>
            </a:r>
            <a:endParaRPr sz="1800" u="sng">
              <a:solidFill>
                <a:schemeClr val="dk1"/>
              </a:solidFill>
            </a:endParaRPr>
          </a:p>
          <a:p>
            <a:pPr indent="0" lvl="0" marL="0" marR="0" rtl="0" algn="l">
              <a:spcBef>
                <a:spcPts val="0"/>
              </a:spcBef>
              <a:spcAft>
                <a:spcPts val="0"/>
              </a:spcAft>
              <a:buNone/>
            </a:pPr>
            <a:r>
              <a:rPr lang="en-US" sz="1800">
                <a:solidFill>
                  <a:schemeClr val="dk1"/>
                </a:solidFill>
                <a:latin typeface="Arial"/>
                <a:ea typeface="Arial"/>
                <a:cs typeface="Arial"/>
                <a:sym typeface="Arial"/>
              </a:rPr>
              <a:t>NVIDIA website: </a:t>
            </a:r>
            <a:r>
              <a:rPr lang="en-US" sz="1800" u="sng">
                <a:solidFill>
                  <a:schemeClr val="dk1"/>
                </a:solidFill>
                <a:latin typeface="Arial"/>
                <a:ea typeface="Arial"/>
                <a:cs typeface="Arial"/>
                <a:sym typeface="Arial"/>
                <a:hlinkClick r:id="rId6">
                  <a:extLst>
                    <a:ext uri="{A12FA001-AC4F-418D-AE19-62706E023703}">
                      <ahyp:hlinkClr val="tx"/>
                    </a:ext>
                  </a:extLst>
                </a:hlinkClick>
              </a:rPr>
              <a:t>https://developer.nvidia.com/sionna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official tutorial: </a:t>
            </a:r>
            <a:r>
              <a:rPr lang="en-US" sz="1800" u="sng">
                <a:solidFill>
                  <a:schemeClr val="dk1"/>
                </a:solidFill>
                <a:latin typeface="Arial"/>
                <a:ea typeface="Arial"/>
                <a:cs typeface="Arial"/>
                <a:sym typeface="Arial"/>
                <a:hlinkClick r:id="rId7">
                  <a:extLst>
                    <a:ext uri="{A12FA001-AC4F-418D-AE19-62706E023703}">
                      <ahyp:hlinkClr val="tx"/>
                    </a:ext>
                  </a:extLst>
                </a:hlinkClick>
              </a:rPr>
              <a:t>https://nvlabs.github.io/sionna/index.html</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GitHub: </a:t>
            </a:r>
            <a:r>
              <a:rPr lang="en-US" sz="1800" u="sng">
                <a:solidFill>
                  <a:schemeClr val="dk1"/>
                </a:solidFill>
                <a:latin typeface="Arial"/>
                <a:ea typeface="Arial"/>
                <a:cs typeface="Arial"/>
                <a:sym typeface="Arial"/>
                <a:hlinkClick r:id="rId8">
                  <a:extLst>
                    <a:ext uri="{A12FA001-AC4F-418D-AE19-62706E023703}">
                      <ahyp:hlinkClr val="tx"/>
                    </a:ext>
                  </a:extLst>
                </a:hlinkClick>
              </a:rPr>
              <a:t>https://github.com/NVlabs/sionna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Key Features of Sionna</a:t>
            </a:r>
            <a:endParaRPr b="1"/>
          </a:p>
        </p:txBody>
      </p:sp>
      <p:sp>
        <p:nvSpPr>
          <p:cNvPr id="796" name="Google Shape;79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Modular &amp; Flexible Design</a:t>
            </a:r>
            <a:endParaRPr/>
          </a:p>
          <a:p>
            <a:pPr indent="-228600" lvl="1" marL="685800" rtl="0" algn="l">
              <a:lnSpc>
                <a:spcPct val="90000"/>
              </a:lnSpc>
              <a:spcBef>
                <a:spcPts val="500"/>
              </a:spcBef>
              <a:spcAft>
                <a:spcPts val="0"/>
              </a:spcAft>
              <a:buClr>
                <a:srgbClr val="FF0000"/>
              </a:buClr>
              <a:buSzPts val="2400"/>
              <a:buChar char="•"/>
            </a:pPr>
            <a:r>
              <a:rPr lang="en-US">
                <a:solidFill>
                  <a:srgbClr val="FF0000"/>
                </a:solidFill>
              </a:rPr>
              <a:t>Modular architecture </a:t>
            </a:r>
            <a:r>
              <a:rPr lang="en-US"/>
              <a:t>that can be easily customized or extended.</a:t>
            </a:r>
            <a:endParaRPr/>
          </a:p>
          <a:p>
            <a:pPr indent="-228600" lvl="1" marL="685800" rtl="0" algn="l">
              <a:lnSpc>
                <a:spcPct val="90000"/>
              </a:lnSpc>
              <a:spcBef>
                <a:spcPts val="500"/>
              </a:spcBef>
              <a:spcAft>
                <a:spcPts val="0"/>
              </a:spcAft>
              <a:buClr>
                <a:schemeClr val="dk1"/>
              </a:buClr>
              <a:buSzPts val="2400"/>
              <a:buChar char="•"/>
            </a:pPr>
            <a:r>
              <a:rPr lang="en-US"/>
              <a:t>Allows </a:t>
            </a:r>
            <a:r>
              <a:rPr lang="en-US">
                <a:solidFill>
                  <a:srgbClr val="FF0000"/>
                </a:solidFill>
              </a:rPr>
              <a:t>quick prototyping </a:t>
            </a:r>
            <a:r>
              <a:rPr lang="en-US"/>
              <a:t>of complex communication systems.</a:t>
            </a:r>
            <a:endParaRPr b="1"/>
          </a:p>
          <a:p>
            <a:pPr indent="-228600" lvl="0" marL="228600" rtl="0" algn="l">
              <a:lnSpc>
                <a:spcPct val="90000"/>
              </a:lnSpc>
              <a:spcBef>
                <a:spcPts val="1000"/>
              </a:spcBef>
              <a:spcAft>
                <a:spcPts val="0"/>
              </a:spcAft>
              <a:buClr>
                <a:schemeClr val="lt2"/>
              </a:buClr>
              <a:buSzPts val="2800"/>
              <a:buChar char="•"/>
            </a:pPr>
            <a:r>
              <a:rPr b="1" lang="en-US">
                <a:solidFill>
                  <a:schemeClr val="lt2"/>
                </a:solidFill>
              </a:rPr>
              <a:t>Integration with Deep Learning</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Parameters are constructed using TensorFlow</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High Computational Efficiency</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Accelerated by GPU computing</a:t>
            </a:r>
            <a:endParaRPr>
              <a:solidFill>
                <a:schemeClr val="lt2"/>
              </a:solidFill>
            </a:endParaRPr>
          </a:p>
        </p:txBody>
      </p:sp>
      <p:sp>
        <p:nvSpPr>
          <p:cNvPr id="797" name="Google Shape;79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Key Features of Sionna</a:t>
            </a:r>
            <a:endParaRPr b="1"/>
          </a:p>
        </p:txBody>
      </p:sp>
      <p:sp>
        <p:nvSpPr>
          <p:cNvPr id="804" name="Google Shape;804;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Modular &amp; Flexible Design</a:t>
            </a:r>
            <a:endParaRPr/>
          </a:p>
          <a:p>
            <a:pPr indent="-228600" lvl="1" marL="685800" rtl="0" algn="l">
              <a:lnSpc>
                <a:spcPct val="90000"/>
              </a:lnSpc>
              <a:spcBef>
                <a:spcPts val="500"/>
              </a:spcBef>
              <a:spcAft>
                <a:spcPts val="0"/>
              </a:spcAft>
              <a:buClr>
                <a:srgbClr val="FF0000"/>
              </a:buClr>
              <a:buSzPts val="2400"/>
              <a:buChar char="•"/>
            </a:pPr>
            <a:r>
              <a:rPr lang="en-US">
                <a:solidFill>
                  <a:srgbClr val="FF0000"/>
                </a:solidFill>
              </a:rPr>
              <a:t>Modular architecture </a:t>
            </a:r>
            <a:r>
              <a:rPr lang="en-US"/>
              <a:t>that can be easily customized or extended.</a:t>
            </a:r>
            <a:endParaRPr/>
          </a:p>
          <a:p>
            <a:pPr indent="-228600" lvl="1" marL="685800" rtl="0" algn="l">
              <a:lnSpc>
                <a:spcPct val="90000"/>
              </a:lnSpc>
              <a:spcBef>
                <a:spcPts val="500"/>
              </a:spcBef>
              <a:spcAft>
                <a:spcPts val="0"/>
              </a:spcAft>
              <a:buClr>
                <a:schemeClr val="dk1"/>
              </a:buClr>
              <a:buSzPts val="2400"/>
              <a:buChar char="•"/>
            </a:pPr>
            <a:r>
              <a:rPr lang="en-US"/>
              <a:t>Allows </a:t>
            </a:r>
            <a:r>
              <a:rPr lang="en-US">
                <a:solidFill>
                  <a:srgbClr val="FF0000"/>
                </a:solidFill>
              </a:rPr>
              <a:t>quick prototyping </a:t>
            </a:r>
            <a:r>
              <a:rPr lang="en-US"/>
              <a:t>of complex communication systems.</a:t>
            </a:r>
            <a:endParaRPr b="1"/>
          </a:p>
          <a:p>
            <a:pPr indent="-228600" lvl="0" marL="228600" rtl="0" algn="l">
              <a:lnSpc>
                <a:spcPct val="90000"/>
              </a:lnSpc>
              <a:spcBef>
                <a:spcPts val="1000"/>
              </a:spcBef>
              <a:spcAft>
                <a:spcPts val="0"/>
              </a:spcAft>
              <a:buClr>
                <a:schemeClr val="lt2"/>
              </a:buClr>
              <a:buSzPts val="2800"/>
              <a:buChar char="•"/>
            </a:pPr>
            <a:r>
              <a:rPr b="1" lang="en-US">
                <a:solidFill>
                  <a:schemeClr val="lt2"/>
                </a:solidFill>
              </a:rPr>
              <a:t>Integration with Deep Learning</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Parameters are constructed using TensorFlow</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High Computational Efficiency</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Accelerated by GPU computing</a:t>
            </a:r>
            <a:endParaRPr>
              <a:solidFill>
                <a:schemeClr val="lt2"/>
              </a:solidFill>
            </a:endParaRPr>
          </a:p>
        </p:txBody>
      </p:sp>
      <p:sp>
        <p:nvSpPr>
          <p:cNvPr id="805" name="Google Shape;80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一張含有 文字, 螢幕擷取畫面, 字型 的圖片&#10;&#10;AI 產生的內容可能不正確。" id="806" name="Google Shape;806;p4"/>
          <p:cNvPicPr preferRelativeResize="0"/>
          <p:nvPr/>
        </p:nvPicPr>
        <p:blipFill rotWithShape="1">
          <a:blip r:embed="rId3">
            <a:alphaModFix/>
          </a:blip>
          <a:srcRect b="0" l="0" r="0" t="0"/>
          <a:stretch/>
        </p:blipFill>
        <p:spPr>
          <a:xfrm>
            <a:off x="838200" y="3220332"/>
            <a:ext cx="10219717" cy="18935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Key Features of Sionna</a:t>
            </a:r>
            <a:endParaRPr b="1"/>
          </a:p>
        </p:txBody>
      </p:sp>
      <p:sp>
        <p:nvSpPr>
          <p:cNvPr id="813" name="Google Shape;81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2"/>
              </a:buClr>
              <a:buSzPts val="2800"/>
              <a:buChar char="•"/>
            </a:pPr>
            <a:r>
              <a:rPr b="1" lang="en-US">
                <a:solidFill>
                  <a:schemeClr val="lt2"/>
                </a:solidFill>
              </a:rPr>
              <a:t>Modular &amp; Flexible Design</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Modular architecture that can be easily customized or extended.</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Allows quick prototyping of complex communication systems.</a:t>
            </a:r>
            <a:endParaRPr b="1">
              <a:solidFill>
                <a:schemeClr val="lt2"/>
              </a:solidFill>
            </a:endParaRPr>
          </a:p>
          <a:p>
            <a:pPr indent="-228600" lvl="0" marL="228600" rtl="0" algn="l">
              <a:lnSpc>
                <a:spcPct val="90000"/>
              </a:lnSpc>
              <a:spcBef>
                <a:spcPts val="1000"/>
              </a:spcBef>
              <a:spcAft>
                <a:spcPts val="0"/>
              </a:spcAft>
              <a:buClr>
                <a:schemeClr val="dk1"/>
              </a:buClr>
              <a:buSzPts val="2800"/>
              <a:buChar char="•"/>
            </a:pPr>
            <a:r>
              <a:rPr b="1" lang="en-US"/>
              <a:t>Integration with Machine Learning</a:t>
            </a:r>
            <a:endParaRPr/>
          </a:p>
          <a:p>
            <a:pPr indent="-228600" lvl="1" marL="685800" rtl="0" algn="l">
              <a:lnSpc>
                <a:spcPct val="90000"/>
              </a:lnSpc>
              <a:spcBef>
                <a:spcPts val="500"/>
              </a:spcBef>
              <a:spcAft>
                <a:spcPts val="0"/>
              </a:spcAft>
              <a:buClr>
                <a:schemeClr val="dk1"/>
              </a:buClr>
              <a:buSzPts val="2400"/>
              <a:buChar char="•"/>
            </a:pPr>
            <a:r>
              <a:rPr lang="en-US"/>
              <a:t>Parameters are constructed using </a:t>
            </a:r>
            <a:r>
              <a:rPr lang="en-US">
                <a:solidFill>
                  <a:srgbClr val="FF0000"/>
                </a:solidFill>
              </a:rPr>
              <a:t>TensorFlow</a:t>
            </a:r>
            <a:endParaRPr/>
          </a:p>
          <a:p>
            <a:pPr indent="-228600" lvl="1" marL="685800" rtl="0" algn="l">
              <a:lnSpc>
                <a:spcPct val="90000"/>
              </a:lnSpc>
              <a:spcBef>
                <a:spcPts val="500"/>
              </a:spcBef>
              <a:spcAft>
                <a:spcPts val="0"/>
              </a:spcAft>
              <a:buClr>
                <a:schemeClr val="dk1"/>
              </a:buClr>
              <a:buSzPts val="2400"/>
              <a:buChar char="•"/>
            </a:pPr>
            <a:r>
              <a:rPr lang="en-US"/>
              <a:t>Users can easily implement machine learning models.</a:t>
            </a:r>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High Computational Efficiency</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Accelerated by GPU computing</a:t>
            </a:r>
            <a:endParaRPr>
              <a:solidFill>
                <a:schemeClr val="lt2"/>
              </a:solidFill>
            </a:endParaRPr>
          </a:p>
        </p:txBody>
      </p:sp>
      <p:sp>
        <p:nvSpPr>
          <p:cNvPr id="814" name="Google Shape;8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一張含有 文字, 螢幕擷取畫面, 字型 的圖片&#10;&#10;AI 產生的內容可能不正確。" id="815" name="Google Shape;815;p5"/>
          <p:cNvPicPr preferRelativeResize="0"/>
          <p:nvPr/>
        </p:nvPicPr>
        <p:blipFill rotWithShape="1">
          <a:blip r:embed="rId3">
            <a:alphaModFix/>
          </a:blip>
          <a:srcRect b="0" l="0" r="0" t="0"/>
          <a:stretch/>
        </p:blipFill>
        <p:spPr>
          <a:xfrm>
            <a:off x="838200" y="4462815"/>
            <a:ext cx="10219717" cy="18935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Key Features of Sionna</a:t>
            </a:r>
            <a:endParaRPr b="1"/>
          </a:p>
        </p:txBody>
      </p:sp>
      <p:sp>
        <p:nvSpPr>
          <p:cNvPr id="822" name="Google Shape;822;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2"/>
              </a:buClr>
              <a:buSzPts val="2800"/>
              <a:buChar char="•"/>
            </a:pPr>
            <a:r>
              <a:rPr b="1" lang="en-US">
                <a:solidFill>
                  <a:schemeClr val="lt2"/>
                </a:solidFill>
              </a:rPr>
              <a:t>Modular &amp; Flexible Design</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Modular architecture that can be easily customized or extended.</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Allows quick prototyping of complex communication systems.</a:t>
            </a:r>
            <a:endParaRPr b="1">
              <a:solidFill>
                <a:schemeClr val="lt2"/>
              </a:solidFill>
            </a:endParaRPr>
          </a:p>
          <a:p>
            <a:pPr indent="-228600" lvl="0" marL="228600" rtl="0" algn="l">
              <a:lnSpc>
                <a:spcPct val="90000"/>
              </a:lnSpc>
              <a:spcBef>
                <a:spcPts val="1000"/>
              </a:spcBef>
              <a:spcAft>
                <a:spcPts val="0"/>
              </a:spcAft>
              <a:buClr>
                <a:schemeClr val="dk1"/>
              </a:buClr>
              <a:buSzPts val="2800"/>
              <a:buChar char="•"/>
            </a:pPr>
            <a:r>
              <a:rPr b="1" lang="en-US"/>
              <a:t>Integration with Machine Learning</a:t>
            </a:r>
            <a:endParaRPr/>
          </a:p>
          <a:p>
            <a:pPr indent="-228600" lvl="1" marL="685800" rtl="0" algn="l">
              <a:lnSpc>
                <a:spcPct val="90000"/>
              </a:lnSpc>
              <a:spcBef>
                <a:spcPts val="500"/>
              </a:spcBef>
              <a:spcAft>
                <a:spcPts val="0"/>
              </a:spcAft>
              <a:buClr>
                <a:schemeClr val="dk1"/>
              </a:buClr>
              <a:buSzPts val="2400"/>
              <a:buChar char="•"/>
            </a:pPr>
            <a:r>
              <a:rPr lang="en-US"/>
              <a:t>Parameters are constructed using </a:t>
            </a:r>
            <a:r>
              <a:rPr lang="en-US">
                <a:solidFill>
                  <a:srgbClr val="FF0000"/>
                </a:solidFill>
              </a:rPr>
              <a:t>TensorFlow</a:t>
            </a:r>
            <a:endParaRPr/>
          </a:p>
          <a:p>
            <a:pPr indent="-228600" lvl="1" marL="685800" rtl="0" algn="l">
              <a:lnSpc>
                <a:spcPct val="90000"/>
              </a:lnSpc>
              <a:spcBef>
                <a:spcPts val="500"/>
              </a:spcBef>
              <a:spcAft>
                <a:spcPts val="0"/>
              </a:spcAft>
              <a:buClr>
                <a:schemeClr val="dk1"/>
              </a:buClr>
              <a:buSzPts val="2400"/>
              <a:buChar char="•"/>
            </a:pPr>
            <a:r>
              <a:rPr lang="en-US"/>
              <a:t>Users can easily implement machine learning models.</a:t>
            </a:r>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High Computational Efficiency</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Accelerated by GPU computing</a:t>
            </a:r>
            <a:endParaRPr>
              <a:solidFill>
                <a:schemeClr val="lt2"/>
              </a:solidFill>
            </a:endParaRPr>
          </a:p>
        </p:txBody>
      </p:sp>
      <p:sp>
        <p:nvSpPr>
          <p:cNvPr id="823" name="Google Shape;82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一張含有 文字, 螢幕擷取畫面, 字型 的圖片&#10;&#10;AI 產生的內容可能不正確。" id="824" name="Google Shape;824;p6"/>
          <p:cNvPicPr preferRelativeResize="0"/>
          <p:nvPr/>
        </p:nvPicPr>
        <p:blipFill rotWithShape="1">
          <a:blip r:embed="rId3">
            <a:alphaModFix/>
          </a:blip>
          <a:srcRect b="0" l="0" r="0" t="0"/>
          <a:stretch/>
        </p:blipFill>
        <p:spPr>
          <a:xfrm>
            <a:off x="838200" y="4462815"/>
            <a:ext cx="10219717" cy="1893535"/>
          </a:xfrm>
          <a:prstGeom prst="rect">
            <a:avLst/>
          </a:prstGeom>
          <a:noFill/>
          <a:ln>
            <a:noFill/>
          </a:ln>
        </p:spPr>
      </p:pic>
      <p:sp>
        <p:nvSpPr>
          <p:cNvPr id="825" name="Google Shape;825;p6"/>
          <p:cNvSpPr/>
          <p:nvPr/>
        </p:nvSpPr>
        <p:spPr>
          <a:xfrm>
            <a:off x="7360355" y="5611635"/>
            <a:ext cx="1625600" cy="813506"/>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AI model</a:t>
            </a:r>
            <a:endParaRPr sz="1800">
              <a:solidFill>
                <a:schemeClr val="lt1"/>
              </a:solidFill>
              <a:latin typeface="Arial"/>
              <a:ea typeface="Arial"/>
              <a:cs typeface="Arial"/>
              <a:sym typeface="Arial"/>
            </a:endParaRPr>
          </a:p>
        </p:txBody>
      </p:sp>
      <p:sp>
        <p:nvSpPr>
          <p:cNvPr id="826" name="Google Shape;826;p6"/>
          <p:cNvSpPr txBox="1"/>
          <p:nvPr/>
        </p:nvSpPr>
        <p:spPr>
          <a:xfrm>
            <a:off x="8310281" y="5130635"/>
            <a:ext cx="22109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Change to AI model</a:t>
            </a:r>
            <a:endParaRPr sz="1800">
              <a:solidFill>
                <a:srgbClr val="FF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Key Features of Sionna</a:t>
            </a:r>
            <a:endParaRPr b="1"/>
          </a:p>
        </p:txBody>
      </p:sp>
      <p:sp>
        <p:nvSpPr>
          <p:cNvPr id="833" name="Google Shape;83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2"/>
              </a:buClr>
              <a:buSzPts val="2800"/>
              <a:buChar char="•"/>
            </a:pPr>
            <a:r>
              <a:rPr b="1" lang="en-US">
                <a:solidFill>
                  <a:schemeClr val="lt2"/>
                </a:solidFill>
              </a:rPr>
              <a:t>Modular &amp; Flexible Design</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Modular architecture that can be easily customized or extended.</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Allows quick prototyping of complex communication systems.</a:t>
            </a:r>
            <a:endParaRPr b="1">
              <a:solidFill>
                <a:schemeClr val="lt2"/>
              </a:solidFill>
            </a:endParaRPr>
          </a:p>
          <a:p>
            <a:pPr indent="-228600" lvl="0" marL="228600" rtl="0" algn="l">
              <a:lnSpc>
                <a:spcPct val="90000"/>
              </a:lnSpc>
              <a:spcBef>
                <a:spcPts val="1000"/>
              </a:spcBef>
              <a:spcAft>
                <a:spcPts val="0"/>
              </a:spcAft>
              <a:buClr>
                <a:schemeClr val="lt2"/>
              </a:buClr>
              <a:buSzPts val="2800"/>
              <a:buChar char="•"/>
            </a:pPr>
            <a:r>
              <a:rPr b="1" lang="en-US">
                <a:solidFill>
                  <a:schemeClr val="lt2"/>
                </a:solidFill>
              </a:rPr>
              <a:t>Integration with Machine Learning</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Parameters are constructed using TensorFlow</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Users can easily implement machine learning models.</a:t>
            </a:r>
            <a:endParaRPr/>
          </a:p>
          <a:p>
            <a:pPr indent="-228600" lvl="0" marL="228600" rtl="0" algn="l">
              <a:lnSpc>
                <a:spcPct val="90000"/>
              </a:lnSpc>
              <a:spcBef>
                <a:spcPts val="1000"/>
              </a:spcBef>
              <a:spcAft>
                <a:spcPts val="0"/>
              </a:spcAft>
              <a:buClr>
                <a:schemeClr val="dk1"/>
              </a:buClr>
              <a:buSzPts val="2800"/>
              <a:buChar char="•"/>
            </a:pPr>
            <a:r>
              <a:rPr b="1" lang="en-US"/>
              <a:t>High Computational Efficiency</a:t>
            </a:r>
            <a:endParaRPr/>
          </a:p>
          <a:p>
            <a:pPr indent="-228600" lvl="1" marL="685800" rtl="0" algn="l">
              <a:lnSpc>
                <a:spcPct val="90000"/>
              </a:lnSpc>
              <a:spcBef>
                <a:spcPts val="500"/>
              </a:spcBef>
              <a:spcAft>
                <a:spcPts val="0"/>
              </a:spcAft>
              <a:buClr>
                <a:schemeClr val="dk1"/>
              </a:buClr>
              <a:buSzPts val="2400"/>
              <a:buChar char="•"/>
            </a:pPr>
            <a:r>
              <a:rPr lang="en-US"/>
              <a:t>Accelerated by GPU computing</a:t>
            </a:r>
            <a:endParaRPr/>
          </a:p>
        </p:txBody>
      </p:sp>
      <p:sp>
        <p:nvSpPr>
          <p:cNvPr id="834" name="Google Shape;83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Basic Usage of Sionna</a:t>
            </a:r>
            <a:endParaRPr b="1"/>
          </a:p>
        </p:txBody>
      </p:sp>
      <p:pic>
        <p:nvPicPr>
          <p:cNvPr descr="一張含有 文字, 螢幕擷取畫面, 字型, 行 的圖片&#10;&#10;自動產生的描述" id="841" name="Google Shape;841;p8"/>
          <p:cNvPicPr preferRelativeResize="0"/>
          <p:nvPr>
            <p:ph idx="1" type="body"/>
          </p:nvPr>
        </p:nvPicPr>
        <p:blipFill rotWithShape="1">
          <a:blip r:embed="rId3">
            <a:alphaModFix/>
          </a:blip>
          <a:srcRect b="0" l="0" r="0" t="0"/>
          <a:stretch/>
        </p:blipFill>
        <p:spPr>
          <a:xfrm>
            <a:off x="838200" y="3083018"/>
            <a:ext cx="10146766" cy="1869141"/>
          </a:xfrm>
          <a:prstGeom prst="rect">
            <a:avLst/>
          </a:prstGeom>
          <a:noFill/>
          <a:ln>
            <a:noFill/>
          </a:ln>
        </p:spPr>
      </p:pic>
      <p:sp>
        <p:nvSpPr>
          <p:cNvPr id="842" name="Google Shape;84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4000"/>
              <a:t>Case 1 : System Performance Evaluation</a:t>
            </a:r>
            <a:endParaRPr b="1" sz="4000"/>
          </a:p>
        </p:txBody>
      </p:sp>
      <p:pic>
        <p:nvPicPr>
          <p:cNvPr descr="一張含有 文字, 行, 繪圖, 圖表 的圖片&#10;&#10;自動產生的描述" id="848" name="Google Shape;848;p9"/>
          <p:cNvPicPr preferRelativeResize="0"/>
          <p:nvPr/>
        </p:nvPicPr>
        <p:blipFill rotWithShape="1">
          <a:blip r:embed="rId3">
            <a:alphaModFix/>
          </a:blip>
          <a:srcRect b="0" l="0" r="0" t="0"/>
          <a:stretch/>
        </p:blipFill>
        <p:spPr>
          <a:xfrm>
            <a:off x="6521825" y="2737453"/>
            <a:ext cx="5495364" cy="3618898"/>
          </a:xfrm>
          <a:prstGeom prst="rect">
            <a:avLst/>
          </a:prstGeom>
          <a:noFill/>
          <a:ln>
            <a:noFill/>
          </a:ln>
        </p:spPr>
      </p:pic>
      <p:pic>
        <p:nvPicPr>
          <p:cNvPr descr="一張含有 文字, 螢幕擷取畫面, 字型, 數字 的圖片&#10;&#10;自動產生的描述" id="849" name="Google Shape;849;p9"/>
          <p:cNvPicPr preferRelativeResize="0"/>
          <p:nvPr>
            <p:ph idx="1" type="body"/>
          </p:nvPr>
        </p:nvPicPr>
        <p:blipFill rotWithShape="1">
          <a:blip r:embed="rId4">
            <a:alphaModFix/>
          </a:blip>
          <a:srcRect b="0" l="0" r="0" t="0"/>
          <a:stretch/>
        </p:blipFill>
        <p:spPr>
          <a:xfrm>
            <a:off x="174811" y="1690688"/>
            <a:ext cx="6685514" cy="2674205"/>
          </a:xfrm>
          <a:prstGeom prst="rect">
            <a:avLst/>
          </a:prstGeom>
          <a:noFill/>
          <a:ln>
            <a:noFill/>
          </a:ln>
        </p:spPr>
      </p:pic>
      <p:sp>
        <p:nvSpPr>
          <p:cNvPr id="850" name="Google Shape;85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1" name="Google Shape;851;p9"/>
          <p:cNvSpPr txBox="1"/>
          <p:nvPr/>
        </p:nvSpPr>
        <p:spPr>
          <a:xfrm>
            <a:off x="7002759" y="2337342"/>
            <a:ext cx="518924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Channel coding comparison: LDPC vs Polar</a:t>
            </a:r>
            <a:endParaRPr sz="2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3b6aa1400f_0_3"/>
          <p:cNvSpPr txBox="1"/>
          <p:nvPr>
            <p:ph type="title"/>
          </p:nvPr>
        </p:nvSpPr>
        <p:spPr>
          <a:xfrm>
            <a:off x="304800" y="136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Importance of PHY Layer simulation</a:t>
            </a:r>
            <a:endParaRPr b="1"/>
          </a:p>
        </p:txBody>
      </p:sp>
      <p:sp>
        <p:nvSpPr>
          <p:cNvPr id="131" name="Google Shape;131;g33b6aa1400f_0_3"/>
          <p:cNvSpPr txBox="1"/>
          <p:nvPr>
            <p:ph idx="1" type="body"/>
          </p:nvPr>
        </p:nvSpPr>
        <p:spPr>
          <a:xfrm>
            <a:off x="319200" y="700225"/>
            <a:ext cx="10806000" cy="4351500"/>
          </a:xfrm>
          <a:prstGeom prst="rect">
            <a:avLst/>
          </a:prstGeom>
          <a:noFill/>
          <a:ln>
            <a:noFill/>
          </a:ln>
        </p:spPr>
        <p:txBody>
          <a:bodyPr anchorCtr="0" anchor="t" bIns="45700" lIns="91425" spcFirstLastPara="1" rIns="91425" wrap="square" tIns="45700">
            <a:noAutofit/>
          </a:bodyPr>
          <a:lstStyle/>
          <a:p>
            <a:pPr indent="-76200" lvl="0" marL="2286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Char char="•"/>
            </a:pPr>
            <a:r>
              <a:rPr b="1" lang="en-US" sz="2060">
                <a:solidFill>
                  <a:srgbClr val="0000FF"/>
                </a:solidFill>
              </a:rPr>
              <a:t>Modular design</a:t>
            </a:r>
            <a:r>
              <a:rPr lang="en-US" sz="2060"/>
              <a:t>: The framework's modular and extensible nature facilitates rapid prototyping of complex communication system architectures.</a:t>
            </a:r>
            <a:endParaRPr sz="2060"/>
          </a:p>
          <a:p>
            <a:pPr indent="-76200" lvl="0" marL="2286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Char char="•"/>
            </a:pPr>
            <a:r>
              <a:rPr b="1" lang="en-US" sz="2060">
                <a:solidFill>
                  <a:srgbClr val="0000FF"/>
                </a:solidFill>
              </a:rPr>
              <a:t>GPU acceleration</a:t>
            </a:r>
            <a:r>
              <a:rPr lang="en-US" sz="2060"/>
              <a:t>: Sionna leverages NVIDIA GPUs for orders-of-magnitude faster simulations, enabling interactive exploration of complex systems.</a:t>
            </a:r>
            <a:endParaRPr sz="2060"/>
          </a:p>
          <a:p>
            <a:pPr indent="-76200" lvl="0" marL="2286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Char char="•"/>
            </a:pPr>
            <a:r>
              <a:rPr b="1" lang="en-US" sz="2060">
                <a:solidFill>
                  <a:srgbClr val="0000FF"/>
                </a:solidFill>
              </a:rPr>
              <a:t>Integrated research platform</a:t>
            </a:r>
            <a:r>
              <a:rPr lang="en-US" sz="2060"/>
              <a:t>: It combines channel-, link-, and system-level simulation capabilities with machine learning support</a:t>
            </a:r>
            <a:endParaRPr b="1" sz="2060">
              <a:solidFill>
                <a:srgbClr val="0000FF"/>
              </a:solidFill>
            </a:endParaRPr>
          </a:p>
        </p:txBody>
      </p:sp>
      <p:sp>
        <p:nvSpPr>
          <p:cNvPr id="132" name="Google Shape;132;g33b6aa1400f_0_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33" name="Google Shape;133;g33b6aa1400f_0_3"/>
          <p:cNvPicPr preferRelativeResize="0"/>
          <p:nvPr/>
        </p:nvPicPr>
        <p:blipFill>
          <a:blip r:embed="rId3">
            <a:alphaModFix/>
          </a:blip>
          <a:stretch>
            <a:fillRect/>
          </a:stretch>
        </p:blipFill>
        <p:spPr>
          <a:xfrm>
            <a:off x="838200" y="3733525"/>
            <a:ext cx="7519132" cy="2819674"/>
          </a:xfrm>
          <a:prstGeom prst="rect">
            <a:avLst/>
          </a:prstGeom>
          <a:noFill/>
          <a:ln>
            <a:noFill/>
          </a:ln>
        </p:spPr>
      </p:pic>
      <p:sp>
        <p:nvSpPr>
          <p:cNvPr id="134" name="Google Shape;134;g33b6aa1400f_0_3"/>
          <p:cNvSpPr txBox="1"/>
          <p:nvPr/>
        </p:nvSpPr>
        <p:spPr>
          <a:xfrm>
            <a:off x="8482200" y="5033325"/>
            <a:ext cx="3709800" cy="376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en-US" sz="1560">
                <a:solidFill>
                  <a:schemeClr val="dk1"/>
                </a:solidFill>
              </a:rPr>
              <a:t>courtesy :  Sionna Documentation</a:t>
            </a:r>
            <a:endParaRPr sz="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4100"/>
              <a:t>Case 2 : Neural Receiver</a:t>
            </a:r>
            <a:endParaRPr b="1" sz="4100"/>
          </a:p>
        </p:txBody>
      </p:sp>
      <p:sp>
        <p:nvSpPr>
          <p:cNvPr id="858" name="Google Shape;85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一張含有 文字, 螢幕擷取畫面, 圖表, 數字 的圖片&#10;&#10;自動產生的描述" id="859" name="Google Shape;859;p10"/>
          <p:cNvPicPr preferRelativeResize="0"/>
          <p:nvPr/>
        </p:nvPicPr>
        <p:blipFill rotWithShape="1">
          <a:blip r:embed="rId3">
            <a:alphaModFix/>
          </a:blip>
          <a:srcRect b="0" l="0" r="0" t="0"/>
          <a:stretch/>
        </p:blipFill>
        <p:spPr>
          <a:xfrm>
            <a:off x="1949871" y="1469868"/>
            <a:ext cx="7678222" cy="5334344"/>
          </a:xfrm>
          <a:prstGeom prst="rect">
            <a:avLst/>
          </a:prstGeom>
          <a:noFill/>
          <a:ln>
            <a:noFill/>
          </a:ln>
        </p:spPr>
      </p:pic>
      <p:sp>
        <p:nvSpPr>
          <p:cNvPr id="860" name="Google Shape;860;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sz="4100"/>
              <a:t>Case 3 : Ray Tracing</a:t>
            </a:r>
            <a:endParaRPr b="1" sz="4100"/>
          </a:p>
        </p:txBody>
      </p:sp>
      <p:pic>
        <p:nvPicPr>
          <p:cNvPr descr="一張含有 鮮豔, 圖表, 螢幕擷取畫面, 行 的圖片&#10;&#10;自動產生的描述" id="866" name="Google Shape;866;p11"/>
          <p:cNvPicPr preferRelativeResize="0"/>
          <p:nvPr>
            <p:ph idx="1" type="body"/>
          </p:nvPr>
        </p:nvPicPr>
        <p:blipFill rotWithShape="1">
          <a:blip r:embed="rId3">
            <a:alphaModFix/>
          </a:blip>
          <a:srcRect b="0" l="0" r="0" t="0"/>
          <a:stretch/>
        </p:blipFill>
        <p:spPr>
          <a:xfrm>
            <a:off x="654423" y="2201069"/>
            <a:ext cx="4876800" cy="3644900"/>
          </a:xfrm>
          <a:prstGeom prst="rect">
            <a:avLst/>
          </a:prstGeom>
          <a:noFill/>
          <a:ln>
            <a:noFill/>
          </a:ln>
        </p:spPr>
      </p:pic>
      <p:sp>
        <p:nvSpPr>
          <p:cNvPr id="867" name="Google Shape;8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一張含有 螢幕擷取畫面, 像素 的圖片&#10;&#10;自動產生的描述" id="868" name="Google Shape;868;p11"/>
          <p:cNvPicPr preferRelativeResize="0"/>
          <p:nvPr/>
        </p:nvPicPr>
        <p:blipFill rotWithShape="1">
          <a:blip r:embed="rId4">
            <a:alphaModFix/>
          </a:blip>
          <a:srcRect b="0" l="0" r="0" t="0"/>
          <a:stretch/>
        </p:blipFill>
        <p:spPr>
          <a:xfrm>
            <a:off x="6142733" y="1975555"/>
            <a:ext cx="5394844" cy="3870413"/>
          </a:xfrm>
          <a:prstGeom prst="rect">
            <a:avLst/>
          </a:prstGeom>
          <a:noFill/>
          <a:ln>
            <a:noFill/>
          </a:ln>
        </p:spPr>
      </p:pic>
      <p:sp>
        <p:nvSpPr>
          <p:cNvPr id="869" name="Google Shape;869;p11"/>
          <p:cNvSpPr txBox="1"/>
          <p:nvPr/>
        </p:nvSpPr>
        <p:spPr>
          <a:xfrm>
            <a:off x="3092823" y="1602289"/>
            <a:ext cx="56637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Ray tracing simulation in NYCU campus</a:t>
            </a:r>
            <a:endParaRPr sz="24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g33b6b6832ee_0_934"/>
          <p:cNvPicPr preferRelativeResize="0"/>
          <p:nvPr/>
        </p:nvPicPr>
        <p:blipFill rotWithShape="1">
          <a:blip r:embed="rId3">
            <a:alphaModFix/>
          </a:blip>
          <a:srcRect b="19661" l="23082" r="25267" t="65317"/>
          <a:stretch/>
        </p:blipFill>
        <p:spPr>
          <a:xfrm>
            <a:off x="3877519" y="757763"/>
            <a:ext cx="4606726" cy="946879"/>
          </a:xfrm>
          <a:prstGeom prst="rect">
            <a:avLst/>
          </a:prstGeom>
          <a:noFill/>
          <a:ln>
            <a:noFill/>
          </a:ln>
        </p:spPr>
      </p:pic>
      <p:sp>
        <p:nvSpPr>
          <p:cNvPr id="876" name="Google Shape;876;g33b6b6832ee_0_934"/>
          <p:cNvSpPr txBox="1"/>
          <p:nvPr>
            <p:ph type="ctrTitle"/>
          </p:nvPr>
        </p:nvSpPr>
        <p:spPr>
          <a:xfrm>
            <a:off x="0" y="2344099"/>
            <a:ext cx="12192000" cy="1907700"/>
          </a:xfrm>
          <a:prstGeom prst="rect">
            <a:avLst/>
          </a:prstGeom>
          <a:solidFill>
            <a:srgbClr val="2F5496"/>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Twentieth Century"/>
              <a:buNone/>
            </a:pPr>
            <a:r>
              <a:rPr lang="en-US">
                <a:solidFill>
                  <a:srgbClr val="FDFDFD"/>
                </a:solidFill>
              </a:rPr>
              <a:t>Thank You</a:t>
            </a:r>
            <a:endParaRPr>
              <a:solidFill>
                <a:srgbClr val="FDFDFD"/>
              </a:solidFill>
            </a:endParaRPr>
          </a:p>
        </p:txBody>
      </p:sp>
      <p:pic>
        <p:nvPicPr>
          <p:cNvPr id="877" name="Google Shape;877;g33b6b6832ee_0_934"/>
          <p:cNvPicPr preferRelativeResize="0"/>
          <p:nvPr/>
        </p:nvPicPr>
        <p:blipFill rotWithShape="1">
          <a:blip r:embed="rId4">
            <a:alphaModFix/>
          </a:blip>
          <a:srcRect b="0" l="0" r="0" t="0"/>
          <a:stretch/>
        </p:blipFill>
        <p:spPr>
          <a:xfrm>
            <a:off x="2160642" y="450113"/>
            <a:ext cx="1716877" cy="1710000"/>
          </a:xfrm>
          <a:prstGeom prst="rect">
            <a:avLst/>
          </a:prstGeom>
          <a:noFill/>
          <a:ln>
            <a:noFill/>
          </a:ln>
        </p:spPr>
      </p:pic>
      <p:pic>
        <p:nvPicPr>
          <p:cNvPr id="878" name="Google Shape;878;g33b6b6832ee_0_934"/>
          <p:cNvPicPr preferRelativeResize="0"/>
          <p:nvPr/>
        </p:nvPicPr>
        <p:blipFill rotWithShape="1">
          <a:blip r:embed="rId5">
            <a:alphaModFix/>
          </a:blip>
          <a:srcRect b="0" l="0" r="0" t="0"/>
          <a:stretch/>
        </p:blipFill>
        <p:spPr>
          <a:xfrm>
            <a:off x="8484243" y="450113"/>
            <a:ext cx="1949400" cy="1710000"/>
          </a:xfrm>
          <a:prstGeom prst="rect">
            <a:avLst/>
          </a:prstGeom>
          <a:noFill/>
          <a:ln>
            <a:noFill/>
          </a:ln>
        </p:spPr>
      </p:pic>
      <p:sp>
        <p:nvSpPr>
          <p:cNvPr id="879" name="Google Shape;879;g33b6b6832ee_0_934"/>
          <p:cNvSpPr txBox="1"/>
          <p:nvPr/>
        </p:nvSpPr>
        <p:spPr>
          <a:xfrm>
            <a:off x="2263587" y="5587044"/>
            <a:ext cx="7664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Class GitHub: </a:t>
            </a:r>
            <a:r>
              <a:rPr b="0" i="0" lang="en-US" sz="1800" u="sng" cap="none" strike="noStrike">
                <a:solidFill>
                  <a:schemeClr val="dk1"/>
                </a:solidFill>
                <a:latin typeface="Arial"/>
                <a:ea typeface="Arial"/>
                <a:cs typeface="Arial"/>
                <a:sym typeface="Arial"/>
                <a:hlinkClick r:id="rId6">
                  <a:extLst>
                    <a:ext uri="{A12FA001-AC4F-418D-AE19-62706E023703}">
                      <ahyp:hlinkClr val="tx"/>
                    </a:ext>
                  </a:extLst>
                </a:hlinkClick>
              </a:rPr>
              <a:t>https://github.com/s87315teve/sionna_introduction</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NVIDIA website: </a:t>
            </a:r>
            <a:r>
              <a:rPr lang="en-US" sz="1800" u="sng">
                <a:solidFill>
                  <a:schemeClr val="dk1"/>
                </a:solidFill>
                <a:latin typeface="Arial"/>
                <a:ea typeface="Arial"/>
                <a:cs typeface="Arial"/>
                <a:sym typeface="Arial"/>
                <a:hlinkClick r:id="rId7">
                  <a:extLst>
                    <a:ext uri="{A12FA001-AC4F-418D-AE19-62706E023703}">
                      <ahyp:hlinkClr val="tx"/>
                    </a:ext>
                  </a:extLst>
                </a:hlinkClick>
              </a:rPr>
              <a:t>https://developer.nvidia.com/sionna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official tutorial: </a:t>
            </a:r>
            <a:r>
              <a:rPr lang="en-US" sz="1800" u="sng">
                <a:solidFill>
                  <a:schemeClr val="dk1"/>
                </a:solidFill>
                <a:latin typeface="Arial"/>
                <a:ea typeface="Arial"/>
                <a:cs typeface="Arial"/>
                <a:sym typeface="Arial"/>
                <a:hlinkClick r:id="rId8">
                  <a:extLst>
                    <a:ext uri="{A12FA001-AC4F-418D-AE19-62706E023703}">
                      <ahyp:hlinkClr val="tx"/>
                    </a:ext>
                  </a:extLst>
                </a:hlinkClick>
              </a:rPr>
              <a:t>https://nvlabs.github.io/sionna/index.html</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Sionna GitHub: </a:t>
            </a:r>
            <a:r>
              <a:rPr lang="en-US" sz="1800" u="sng">
                <a:solidFill>
                  <a:schemeClr val="dk1"/>
                </a:solidFill>
                <a:latin typeface="Arial"/>
                <a:ea typeface="Arial"/>
                <a:cs typeface="Arial"/>
                <a:sym typeface="Arial"/>
                <a:hlinkClick r:id="rId9">
                  <a:extLst>
                    <a:ext uri="{A12FA001-AC4F-418D-AE19-62706E023703}">
                      <ahyp:hlinkClr val="tx"/>
                    </a:ext>
                  </a:extLst>
                </a:hlinkClick>
              </a:rPr>
              <a:t>https://github.com/NVlabs/sionna</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3b553a2593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What is Sionna?</a:t>
            </a:r>
            <a:endParaRPr b="1"/>
          </a:p>
        </p:txBody>
      </p:sp>
      <p:sp>
        <p:nvSpPr>
          <p:cNvPr id="141" name="Google Shape;141;g33b553a2593_0_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FF0000"/>
              </a:buClr>
              <a:buSzPts val="2400"/>
              <a:buChar char="•"/>
            </a:pPr>
            <a:r>
              <a:rPr b="1" lang="en-US" sz="2400">
                <a:solidFill>
                  <a:srgbClr val="FF0000"/>
                </a:solidFill>
              </a:rPr>
              <a:t>Open-source</a:t>
            </a:r>
            <a:r>
              <a:rPr lang="en-US" sz="2400"/>
              <a:t> Wireless Communication Simulation Framework</a:t>
            </a:r>
            <a:endParaRPr/>
          </a:p>
          <a:p>
            <a:pPr indent="-228600" lvl="0" marL="228600" rtl="0" algn="l">
              <a:lnSpc>
                <a:spcPct val="90000"/>
              </a:lnSpc>
              <a:spcBef>
                <a:spcPts val="1000"/>
              </a:spcBef>
              <a:spcAft>
                <a:spcPts val="0"/>
              </a:spcAft>
              <a:buClr>
                <a:schemeClr val="dk1"/>
              </a:buClr>
              <a:buSzPts val="2400"/>
              <a:buChar char="•"/>
            </a:pPr>
            <a:r>
              <a:rPr lang="en-US" sz="2400"/>
              <a:t>Built upon </a:t>
            </a:r>
            <a:r>
              <a:rPr b="1" lang="en-US" sz="2400">
                <a:solidFill>
                  <a:schemeClr val="accent1"/>
                </a:solidFill>
              </a:rPr>
              <a:t>TensorFlow</a:t>
            </a:r>
            <a:r>
              <a:rPr lang="en-US" sz="2400"/>
              <a:t>, designed for developing, analyzing, and validating wireless communication algorithms</a:t>
            </a:r>
            <a:endParaRPr/>
          </a:p>
          <a:p>
            <a:pPr indent="-228600" lvl="0" marL="228600" rtl="0" algn="l">
              <a:lnSpc>
                <a:spcPct val="90000"/>
              </a:lnSpc>
              <a:spcBef>
                <a:spcPts val="1000"/>
              </a:spcBef>
              <a:spcAft>
                <a:spcPts val="0"/>
              </a:spcAft>
              <a:buClr>
                <a:schemeClr val="dk1"/>
              </a:buClr>
              <a:buSzPts val="2400"/>
              <a:buChar char="•"/>
            </a:pPr>
            <a:r>
              <a:rPr lang="en-US" sz="2400"/>
              <a:t>Particularly suited for research and development in modern wireless standards such as </a:t>
            </a:r>
            <a:r>
              <a:rPr b="1" lang="en-US" sz="2400"/>
              <a:t>5G/6G</a:t>
            </a:r>
            <a:endParaRPr sz="2400"/>
          </a:p>
          <a:p>
            <a:pPr indent="0" lvl="0" marL="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pic>
        <p:nvPicPr>
          <p:cNvPr descr="一張含有 鮮豔, 圖表, 螢幕擷取畫面, 行 的圖片&#10;&#10;自動產生的描述" id="142" name="Google Shape;142;g33b553a2593_0_0"/>
          <p:cNvPicPr preferRelativeResize="0"/>
          <p:nvPr/>
        </p:nvPicPr>
        <p:blipFill rotWithShape="1">
          <a:blip r:embed="rId3">
            <a:alphaModFix/>
          </a:blip>
          <a:srcRect b="0" l="1769" r="9326" t="0"/>
          <a:stretch/>
        </p:blipFill>
        <p:spPr>
          <a:xfrm>
            <a:off x="6172200" y="1825625"/>
            <a:ext cx="5181600" cy="4351338"/>
          </a:xfrm>
          <a:prstGeom prst="rect">
            <a:avLst/>
          </a:prstGeom>
          <a:noFill/>
          <a:ln>
            <a:noFill/>
          </a:ln>
        </p:spPr>
      </p:pic>
      <p:sp>
        <p:nvSpPr>
          <p:cNvPr id="143" name="Google Shape;143;g33b553a2593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g33b553a2593_0_0"/>
          <p:cNvSpPr txBox="1"/>
          <p:nvPr/>
        </p:nvSpPr>
        <p:spPr>
          <a:xfrm>
            <a:off x="453100" y="5215200"/>
            <a:ext cx="4839900" cy="1771200"/>
          </a:xfrm>
          <a:prstGeom prst="rect">
            <a:avLst/>
          </a:prstGeom>
          <a:noFill/>
          <a:ln>
            <a:noFill/>
          </a:ln>
        </p:spPr>
        <p:txBody>
          <a:bodyPr anchorCtr="0" anchor="t" bIns="91425" lIns="91425" spcFirstLastPara="1" rIns="91425" wrap="square" tIns="91425">
            <a:spAutoFit/>
          </a:bodyPr>
          <a:lstStyle/>
          <a:p>
            <a:pPr indent="-76200" lvl="0" marL="228600" rtl="0" algn="l">
              <a:lnSpc>
                <a:spcPct val="90000"/>
              </a:lnSpc>
              <a:spcBef>
                <a:spcPts val="1000"/>
              </a:spcBef>
              <a:spcAft>
                <a:spcPts val="0"/>
              </a:spcAft>
              <a:buNone/>
            </a:pPr>
            <a:r>
              <a:t/>
            </a:r>
            <a:endParaRPr sz="2400">
              <a:solidFill>
                <a:schemeClr val="dk1"/>
              </a:solidFill>
            </a:endParaRPr>
          </a:p>
          <a:p>
            <a:pPr indent="-76200" lvl="0" marL="228600" rtl="0" algn="l">
              <a:lnSpc>
                <a:spcPct val="90000"/>
              </a:lnSpc>
              <a:spcBef>
                <a:spcPts val="1000"/>
              </a:spcBef>
              <a:spcAft>
                <a:spcPts val="0"/>
              </a:spcAft>
              <a:buNone/>
            </a:pPr>
            <a:r>
              <a:rPr lang="en-US" sz="2400">
                <a:solidFill>
                  <a:schemeClr val="dk1"/>
                </a:solidFill>
              </a:rPr>
              <a:t>Video : </a:t>
            </a:r>
            <a:r>
              <a:rPr lang="en-US" sz="2400" u="sng">
                <a:solidFill>
                  <a:schemeClr val="hlink"/>
                </a:solidFill>
                <a:hlinkClick r:id="rId4"/>
              </a:rPr>
              <a:t>https://youtu.be/cYUNE4i4Q4E</a:t>
            </a:r>
            <a:endParaRPr sz="2400">
              <a:solidFill>
                <a:schemeClr val="dk1"/>
              </a:solidFill>
            </a:endParaRPr>
          </a:p>
          <a:p>
            <a:pPr indent="-76200" lvl="0" marL="228600" rtl="0" algn="l">
              <a:lnSpc>
                <a:spcPct val="90000"/>
              </a:lnSpc>
              <a:spcBef>
                <a:spcPts val="1000"/>
              </a:spcBef>
              <a:spcAft>
                <a:spcPts val="0"/>
              </a:spcAft>
              <a:buNone/>
            </a:pPr>
            <a:r>
              <a:t/>
            </a:r>
            <a:endParaRPr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3b553a2593_0_15"/>
          <p:cNvSpPr txBox="1"/>
          <p:nvPr>
            <p:ph type="title"/>
          </p:nvPr>
        </p:nvSpPr>
        <p:spPr>
          <a:xfrm>
            <a:off x="533400" y="1942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lang="en-US"/>
              <a:t>Simulation Accuracy</a:t>
            </a:r>
            <a:endParaRPr b="1"/>
          </a:p>
        </p:txBody>
      </p:sp>
      <p:sp>
        <p:nvSpPr>
          <p:cNvPr id="151" name="Google Shape;151;g33b553a2593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g33b553a2593_0_15"/>
          <p:cNvSpPr txBox="1"/>
          <p:nvPr>
            <p:ph idx="1" type="body"/>
          </p:nvPr>
        </p:nvSpPr>
        <p:spPr>
          <a:xfrm>
            <a:off x="304800" y="1216025"/>
            <a:ext cx="10806000" cy="4351500"/>
          </a:xfrm>
          <a:prstGeom prst="rect">
            <a:avLst/>
          </a:prstGeom>
          <a:noFill/>
          <a:ln>
            <a:noFill/>
          </a:ln>
        </p:spPr>
        <p:txBody>
          <a:bodyPr anchorCtr="0" anchor="t" bIns="45700" lIns="91425" spcFirstLastPara="1" rIns="91425" wrap="square" tIns="45700">
            <a:noAutofit/>
          </a:bodyPr>
          <a:lstStyle/>
          <a:p>
            <a:pPr indent="-359410" lvl="0" marL="457200" rtl="0" algn="l">
              <a:lnSpc>
                <a:spcPct val="80000"/>
              </a:lnSpc>
              <a:spcBef>
                <a:spcPts val="1000"/>
              </a:spcBef>
              <a:spcAft>
                <a:spcPts val="0"/>
              </a:spcAft>
              <a:buSzPts val="2060"/>
              <a:buAutoNum type="arabicPeriod"/>
            </a:pPr>
            <a:r>
              <a:rPr b="1" lang="en-US" sz="2060">
                <a:solidFill>
                  <a:srgbClr val="0000FF"/>
                </a:solidFill>
              </a:rPr>
              <a:t>Digital Twin fidelity</a:t>
            </a:r>
            <a:r>
              <a:rPr lang="en-US" sz="2060"/>
              <a:t>: Research comparing Sionna to Wireless InSite (WI) and real-world data from the FLASH dataset shows that Sionna's accuracy generally improves as the fidelity of the digital twin increases.</a:t>
            </a:r>
            <a:endParaRPr sz="2060"/>
          </a:p>
          <a:p>
            <a:pPr indent="0" lvl="0" marL="4572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AutoNum type="arabicPeriod"/>
            </a:pPr>
            <a:r>
              <a:rPr b="1" lang="en-US" sz="2060">
                <a:solidFill>
                  <a:srgbClr val="0000FF"/>
                </a:solidFill>
              </a:rPr>
              <a:t>LOS vs NLOS scenarios</a:t>
            </a:r>
            <a:r>
              <a:rPr lang="en-US" sz="2060"/>
              <a:t>: Sionna's performance varies between Line-of-Sight (LOS) and Non-Line-of-Sight (NLOS) scenarios, with accuracy trends slightly outperforming WI in certain parameters.</a:t>
            </a:r>
            <a:endParaRPr sz="2060"/>
          </a:p>
          <a:p>
            <a:pPr indent="0" lvl="0" marL="4572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AutoNum type="arabicPeriod"/>
            </a:pPr>
            <a:r>
              <a:rPr b="1" lang="en-US" sz="2060">
                <a:solidFill>
                  <a:srgbClr val="0000FF"/>
                </a:solidFill>
              </a:rPr>
              <a:t>Beam selection accuracy</a:t>
            </a:r>
            <a:r>
              <a:rPr lang="en-US" sz="2060"/>
              <a:t>: When evaluating the top 10 beams, Sionna's accuracy in matching real-world data ranges from 54% to 82% depending on the simulation fidelity.</a:t>
            </a:r>
            <a:endParaRPr sz="2060"/>
          </a:p>
          <a:p>
            <a:pPr indent="0" lvl="0" marL="457200" rtl="0" algn="l">
              <a:lnSpc>
                <a:spcPct val="80000"/>
              </a:lnSpc>
              <a:spcBef>
                <a:spcPts val="1000"/>
              </a:spcBef>
              <a:spcAft>
                <a:spcPts val="0"/>
              </a:spcAft>
              <a:buNone/>
            </a:pPr>
            <a:r>
              <a:t/>
            </a:r>
            <a:endParaRPr sz="2060"/>
          </a:p>
          <a:p>
            <a:pPr indent="-359410" lvl="0" marL="457200" rtl="0" algn="l">
              <a:lnSpc>
                <a:spcPct val="80000"/>
              </a:lnSpc>
              <a:spcBef>
                <a:spcPts val="1000"/>
              </a:spcBef>
              <a:spcAft>
                <a:spcPts val="0"/>
              </a:spcAft>
              <a:buSzPts val="2060"/>
              <a:buAutoNum type="arabicPeriod"/>
            </a:pPr>
            <a:r>
              <a:rPr b="1" lang="en-US" sz="2060">
                <a:solidFill>
                  <a:srgbClr val="0000FF"/>
                </a:solidFill>
              </a:rPr>
              <a:t>Comparison metrics</a:t>
            </a:r>
            <a:r>
              <a:rPr lang="en-US" sz="2060"/>
              <a:t>: Various metrics such as Magnitude Difference (MD), Cosine Similarity (CS), and Normalized Discounted Cumulative Gain (NDCG) show high similarity between Sionna and other simulators, particularly for higher-fidelity simulations.</a:t>
            </a:r>
            <a:endParaRPr sz="2060"/>
          </a:p>
          <a:p>
            <a:pPr indent="0" lvl="0" marL="457200" rtl="0" algn="l">
              <a:lnSpc>
                <a:spcPct val="80000"/>
              </a:lnSpc>
              <a:spcBef>
                <a:spcPts val="1000"/>
              </a:spcBef>
              <a:spcAft>
                <a:spcPts val="0"/>
              </a:spcAft>
              <a:buNone/>
            </a:pPr>
            <a:r>
              <a:t/>
            </a:r>
            <a:endParaRPr sz="2060"/>
          </a:p>
          <a:p>
            <a:pPr indent="-334010" lvl="0" marL="457200" rtl="0" algn="l">
              <a:lnSpc>
                <a:spcPct val="80000"/>
              </a:lnSpc>
              <a:spcBef>
                <a:spcPts val="1000"/>
              </a:spcBef>
              <a:spcAft>
                <a:spcPts val="0"/>
              </a:spcAft>
              <a:buSzPts val="1660"/>
              <a:buAutoNum type="arabicPeriod"/>
            </a:pPr>
            <a:r>
              <a:rPr lang="en-US" sz="1660"/>
              <a:t>and many other ongoing development: As an actively developed tool, Sionna's accuracy is likely to improve over time, with future extensions such as integrated ray tracing promising even more precise simulations</a:t>
            </a:r>
            <a:endParaRPr sz="166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3b553a2593_0_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3900"/>
              <a:t>Application Scenario Example</a:t>
            </a:r>
            <a:endParaRPr sz="3900"/>
          </a:p>
        </p:txBody>
      </p:sp>
      <p:sp>
        <p:nvSpPr>
          <p:cNvPr id="159" name="Google Shape;159;g33b553a2593_0_23"/>
          <p:cNvSpPr txBox="1"/>
          <p:nvPr>
            <p:ph idx="1" type="body"/>
          </p:nvPr>
        </p:nvSpPr>
        <p:spPr>
          <a:xfrm>
            <a:off x="838200" y="1825625"/>
            <a:ext cx="10806000" cy="8883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lang="en-US" sz="2060"/>
              <a:t>For first two : </a:t>
            </a:r>
            <a:r>
              <a:rPr b="1" lang="en-US" sz="2060">
                <a:solidFill>
                  <a:srgbClr val="0000FF"/>
                </a:solidFill>
              </a:rPr>
              <a:t>Digital Twin fidelity</a:t>
            </a:r>
            <a:r>
              <a:rPr lang="en-US" sz="2060"/>
              <a:t> and </a:t>
            </a:r>
            <a:r>
              <a:rPr b="1" lang="en-US" sz="2060">
                <a:solidFill>
                  <a:srgbClr val="0000FF"/>
                </a:solidFill>
              </a:rPr>
              <a:t>LOS vs NLOS scenarios </a:t>
            </a:r>
            <a:r>
              <a:rPr lang="en-US" sz="2060"/>
              <a:t>we could show some applications scenario </a:t>
            </a:r>
            <a:endParaRPr sz="2060"/>
          </a:p>
          <a:p>
            <a:pPr indent="0" lvl="0" marL="0" rtl="0" algn="l">
              <a:lnSpc>
                <a:spcPct val="80000"/>
              </a:lnSpc>
              <a:spcBef>
                <a:spcPts val="1000"/>
              </a:spcBef>
              <a:spcAft>
                <a:spcPts val="0"/>
              </a:spcAft>
              <a:buNone/>
            </a:pPr>
            <a:r>
              <a:t/>
            </a:r>
            <a:endParaRPr sz="2060"/>
          </a:p>
        </p:txBody>
      </p:sp>
      <p:sp>
        <p:nvSpPr>
          <p:cNvPr id="160" name="Google Shape;160;g33b553a2593_0_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61" name="Google Shape;161;g33b553a2593_0_23"/>
          <p:cNvPicPr preferRelativeResize="0"/>
          <p:nvPr/>
        </p:nvPicPr>
        <p:blipFill>
          <a:blip r:embed="rId3">
            <a:alphaModFix/>
          </a:blip>
          <a:stretch>
            <a:fillRect/>
          </a:stretch>
        </p:blipFill>
        <p:spPr>
          <a:xfrm>
            <a:off x="2374800" y="2517075"/>
            <a:ext cx="6582725" cy="383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66" name="Shape 166"/>
        <p:cNvGrpSpPr/>
        <p:nvPr/>
      </p:nvGrpSpPr>
      <p:grpSpPr>
        <a:xfrm>
          <a:off x="0" y="0"/>
          <a:ext cx="0" cy="0"/>
          <a:chOff x="0" y="0"/>
          <a:chExt cx="0" cy="0"/>
        </a:xfrm>
      </p:grpSpPr>
      <p:grpSp>
        <p:nvGrpSpPr>
          <p:cNvPr id="167" name="Google Shape;167;g33b6b6832ee_0_1"/>
          <p:cNvGrpSpPr/>
          <p:nvPr/>
        </p:nvGrpSpPr>
        <p:grpSpPr>
          <a:xfrm>
            <a:off x="652723" y="3518798"/>
            <a:ext cx="3571787" cy="2678840"/>
            <a:chOff x="1418583" y="5288687"/>
            <a:chExt cx="5357412" cy="4018059"/>
          </a:xfrm>
        </p:grpSpPr>
        <p:sp>
          <p:nvSpPr>
            <p:cNvPr id="168" name="Google Shape;168;g33b6b6832ee_0_1"/>
            <p:cNvSpPr/>
            <p:nvPr/>
          </p:nvSpPr>
          <p:spPr>
            <a:xfrm>
              <a:off x="2651069" y="5833619"/>
              <a:ext cx="834000" cy="836100"/>
            </a:xfrm>
            <a:prstGeom prst="wedgeEllipseCallout">
              <a:avLst>
                <a:gd fmla="val 36923" name="adj1"/>
                <a:gd fmla="val 61096" name="adj2"/>
              </a:avLst>
            </a:prstGeom>
            <a:solidFill>
              <a:srgbClr val="FFE699"/>
            </a:solidFill>
            <a:ln cap="flat" cmpd="sng" w="25400">
              <a:solidFill>
                <a:schemeClr val="accent6"/>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pic>
          <p:nvPicPr>
            <p:cNvPr id="169" name="Google Shape;169;g33b6b6832ee_0_1"/>
            <p:cNvPicPr preferRelativeResize="0"/>
            <p:nvPr/>
          </p:nvPicPr>
          <p:blipFill rotWithShape="1">
            <a:blip r:embed="rId3">
              <a:alphaModFix/>
            </a:blip>
            <a:srcRect b="0" l="0" r="0" t="0"/>
            <a:stretch/>
          </p:blipFill>
          <p:spPr>
            <a:xfrm>
              <a:off x="1418583" y="5288687"/>
              <a:ext cx="5357412" cy="4018059"/>
            </a:xfrm>
            <a:prstGeom prst="rect">
              <a:avLst/>
            </a:prstGeom>
            <a:noFill/>
            <a:ln>
              <a:noFill/>
            </a:ln>
          </p:spPr>
        </p:pic>
        <p:grpSp>
          <p:nvGrpSpPr>
            <p:cNvPr id="170" name="Google Shape;170;g33b6b6832ee_0_1"/>
            <p:cNvGrpSpPr/>
            <p:nvPr/>
          </p:nvGrpSpPr>
          <p:grpSpPr>
            <a:xfrm>
              <a:off x="5082842" y="6292343"/>
              <a:ext cx="834000" cy="847202"/>
              <a:chOff x="5082842" y="6292343"/>
              <a:chExt cx="834000" cy="847202"/>
            </a:xfrm>
          </p:grpSpPr>
          <p:sp>
            <p:nvSpPr>
              <p:cNvPr id="171" name="Google Shape;171;g33b6b6832ee_0_1"/>
              <p:cNvSpPr/>
              <p:nvPr/>
            </p:nvSpPr>
            <p:spPr>
              <a:xfrm>
                <a:off x="5082842" y="6292343"/>
                <a:ext cx="834000" cy="836100"/>
              </a:xfrm>
              <a:prstGeom prst="wedgeEllipseCallout">
                <a:avLst>
                  <a:gd fmla="val -52472" name="adj1"/>
                  <a:gd fmla="val 63421" name="adj2"/>
                </a:avLst>
              </a:prstGeom>
              <a:solidFill>
                <a:srgbClr val="C2D59B"/>
              </a:solidFill>
              <a:ln cap="flat" cmpd="sng" w="25400">
                <a:solidFill>
                  <a:schemeClr val="accent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72" name="Google Shape;172;g33b6b6832ee_0_1"/>
              <p:cNvSpPr/>
              <p:nvPr/>
            </p:nvSpPr>
            <p:spPr>
              <a:xfrm>
                <a:off x="5117692" y="6374838"/>
                <a:ext cx="764707" cy="764707"/>
              </a:xfrm>
              <a:custGeom>
                <a:rect b="b" l="l" r="r" t="t"/>
                <a:pathLst>
                  <a:path extrusionOk="0" h="764707" w="764707">
                    <a:moveTo>
                      <a:pt x="0" y="0"/>
                    </a:moveTo>
                    <a:lnTo>
                      <a:pt x="764707" y="0"/>
                    </a:lnTo>
                    <a:lnTo>
                      <a:pt x="764707" y="764707"/>
                    </a:lnTo>
                    <a:lnTo>
                      <a:pt x="0" y="764707"/>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73" name="Google Shape;173;g33b6b6832ee_0_1"/>
            <p:cNvSpPr/>
            <p:nvPr/>
          </p:nvSpPr>
          <p:spPr>
            <a:xfrm>
              <a:off x="2819400" y="5981858"/>
              <a:ext cx="511378" cy="511378"/>
            </a:xfrm>
            <a:custGeom>
              <a:rect b="b" l="l" r="r" t="t"/>
              <a:pathLst>
                <a:path extrusionOk="0" h="606977" w="606977">
                  <a:moveTo>
                    <a:pt x="0" y="0"/>
                  </a:moveTo>
                  <a:lnTo>
                    <a:pt x="606977" y="0"/>
                  </a:lnTo>
                  <a:lnTo>
                    <a:pt x="606977" y="606977"/>
                  </a:lnTo>
                  <a:lnTo>
                    <a:pt x="0" y="606977"/>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sp>
        <p:nvSpPr>
          <p:cNvPr id="174" name="Google Shape;174;g33b6b6832ee_0_1"/>
          <p:cNvSpPr/>
          <p:nvPr/>
        </p:nvSpPr>
        <p:spPr>
          <a:xfrm>
            <a:off x="8602829" y="4556280"/>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75" name="Google Shape;175;g33b6b6832ee_0_1"/>
          <p:cNvGrpSpPr/>
          <p:nvPr/>
        </p:nvGrpSpPr>
        <p:grpSpPr>
          <a:xfrm>
            <a:off x="4646720" y="4470593"/>
            <a:ext cx="6867085" cy="2132594"/>
            <a:chOff x="0" y="-47625"/>
            <a:chExt cx="1680103" cy="1185301"/>
          </a:xfrm>
        </p:grpSpPr>
        <p:sp>
          <p:nvSpPr>
            <p:cNvPr id="176" name="Google Shape;176;g33b6b6832ee_0_1"/>
            <p:cNvSpPr/>
            <p:nvPr/>
          </p:nvSpPr>
          <p:spPr>
            <a:xfrm>
              <a:off x="0" y="0"/>
              <a:ext cx="1680103" cy="1137676"/>
            </a:xfrm>
            <a:custGeom>
              <a:rect b="b" l="l" r="r" t="t"/>
              <a:pathLst>
                <a:path extrusionOk="0" h="1137676" w="1680103">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a:gsLst>
                <a:gs pos="0">
                  <a:srgbClr val="E4EEFF"/>
                </a:gs>
                <a:gs pos="100000">
                  <a:srgbClr val="B0C5FF"/>
                </a:gs>
              </a:gsLst>
              <a:lin ang="0" scaled="0"/>
            </a:gradFill>
            <a:ln>
              <a:noFill/>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7" name="Google Shape;177;g33b6b6832ee_0_1"/>
            <p:cNvSpPr txBox="1"/>
            <p:nvPr/>
          </p:nvSpPr>
          <p:spPr>
            <a:xfrm>
              <a:off x="0" y="-47625"/>
              <a:ext cx="1680000" cy="1185300"/>
            </a:xfrm>
            <a:prstGeom prst="rect">
              <a:avLst/>
            </a:prstGeom>
            <a:noFill/>
            <a:ln>
              <a:noFill/>
            </a:ln>
          </p:spPr>
          <p:txBody>
            <a:bodyPr anchorCtr="0" anchor="ctr" bIns="33875" lIns="33875" spcFirstLastPara="1" rIns="33875" wrap="square" tIns="33875">
              <a:noAutofit/>
            </a:bodyPr>
            <a:lstStyle/>
            <a:p>
              <a:pPr indent="0" lvl="0" marL="0" marR="0" rtl="0" algn="ctr">
                <a:lnSpc>
                  <a:spcPct val="174333"/>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grpSp>
      <p:sp>
        <p:nvSpPr>
          <p:cNvPr id="178" name="Google Shape;178;g33b6b6832ee_0_1"/>
          <p:cNvSpPr/>
          <p:nvPr/>
        </p:nvSpPr>
        <p:spPr>
          <a:xfrm>
            <a:off x="-4664951" y="-2204488"/>
            <a:ext cx="7579689" cy="7579689"/>
          </a:xfrm>
          <a:custGeom>
            <a:rect b="b" l="l" r="r" t="t"/>
            <a:pathLst>
              <a:path extrusionOk="0" h="11355339" w="11355339">
                <a:moveTo>
                  <a:pt x="0" y="0"/>
                </a:moveTo>
                <a:lnTo>
                  <a:pt x="11355338" y="0"/>
                </a:lnTo>
                <a:lnTo>
                  <a:pt x="11355338" y="11355339"/>
                </a:lnTo>
                <a:lnTo>
                  <a:pt x="0" y="11355339"/>
                </a:lnTo>
                <a:lnTo>
                  <a:pt x="0" y="0"/>
                </a:lnTo>
                <a:close/>
              </a:path>
            </a:pathLst>
          </a:custGeom>
          <a:blipFill rotWithShape="1">
            <a:blip r:embed="rId6">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9" name="Google Shape;179;g33b6b6832ee_0_1"/>
          <p:cNvSpPr txBox="1"/>
          <p:nvPr/>
        </p:nvSpPr>
        <p:spPr>
          <a:xfrm>
            <a:off x="440495" y="427857"/>
            <a:ext cx="5865900" cy="507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3300"/>
              <a:buFont typeface="Arial"/>
              <a:buNone/>
            </a:pPr>
            <a:r>
              <a:rPr b="1" i="0" lang="en-US" sz="3300" u="none" cap="none" strike="noStrike">
                <a:solidFill>
                  <a:srgbClr val="05066D"/>
                </a:solidFill>
                <a:latin typeface="Poppins Black"/>
                <a:ea typeface="Poppins Black"/>
                <a:cs typeface="Poppins Black"/>
                <a:sym typeface="Poppins Black"/>
              </a:rPr>
              <a:t>Background &amp; Motivation</a:t>
            </a:r>
            <a:endParaRPr b="0" i="0" sz="900" u="none" cap="none" strike="noStrike">
              <a:solidFill>
                <a:srgbClr val="000000"/>
              </a:solidFill>
              <a:latin typeface="Arial"/>
              <a:ea typeface="Arial"/>
              <a:cs typeface="Arial"/>
              <a:sym typeface="Arial"/>
            </a:endParaRPr>
          </a:p>
        </p:txBody>
      </p:sp>
      <p:sp>
        <p:nvSpPr>
          <p:cNvPr id="180" name="Google Shape;180;g33b6b6832ee_0_1"/>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7">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81" name="Google Shape;181;g33b6b6832ee_0_1"/>
          <p:cNvGrpSpPr/>
          <p:nvPr/>
        </p:nvGrpSpPr>
        <p:grpSpPr>
          <a:xfrm>
            <a:off x="4548249" y="1286532"/>
            <a:ext cx="6473924" cy="818929"/>
            <a:chOff x="7301826" y="2866792"/>
            <a:chExt cx="9710400" cy="1228332"/>
          </a:xfrm>
        </p:grpSpPr>
        <p:sp>
          <p:nvSpPr>
            <p:cNvPr id="182" name="Google Shape;182;g33b6b6832ee_0_1"/>
            <p:cNvSpPr txBox="1"/>
            <p:nvPr/>
          </p:nvSpPr>
          <p:spPr>
            <a:xfrm>
              <a:off x="7301826" y="2866792"/>
              <a:ext cx="9710400" cy="438600"/>
            </a:xfrm>
            <a:prstGeom prst="rect">
              <a:avLst/>
            </a:prstGeom>
            <a:noFill/>
            <a:ln>
              <a:noFill/>
            </a:ln>
          </p:spPr>
          <p:txBody>
            <a:bodyPr anchorCtr="0" anchor="t" bIns="0" lIns="0" spcFirstLastPara="1" rIns="0" wrap="square" tIns="0">
              <a:spAutoFit/>
            </a:bodyPr>
            <a:lstStyle/>
            <a:p>
              <a:pPr indent="0" lvl="0" marL="0" marR="0" rtl="0" algn="ctr">
                <a:lnSpc>
                  <a:spcPct val="115714"/>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 UAV(Unmanned aerial vehicle) as aerial base station</a:t>
              </a:r>
              <a:endParaRPr b="1" i="0" sz="1900" u="none" cap="none" strike="noStrike">
                <a:solidFill>
                  <a:srgbClr val="05066D"/>
                </a:solidFill>
                <a:latin typeface="Microsoft JhengHei"/>
                <a:ea typeface="Microsoft JhengHei"/>
                <a:cs typeface="Microsoft JhengHei"/>
                <a:sym typeface="Microsoft JhengHei"/>
              </a:endParaRPr>
            </a:p>
          </p:txBody>
        </p:sp>
        <p:sp>
          <p:nvSpPr>
            <p:cNvPr id="183" name="Google Shape;183;g33b6b6832ee_0_1"/>
            <p:cNvSpPr txBox="1"/>
            <p:nvPr/>
          </p:nvSpPr>
          <p:spPr>
            <a:xfrm>
              <a:off x="8405799" y="3656524"/>
              <a:ext cx="7212300" cy="438600"/>
            </a:xfrm>
            <a:prstGeom prst="rect">
              <a:avLst/>
            </a:prstGeom>
            <a:noFill/>
            <a:ln>
              <a:noFill/>
            </a:ln>
          </p:spPr>
          <p:txBody>
            <a:bodyPr anchorCtr="0" anchor="t" bIns="0" lIns="0" spcFirstLastPara="1" rIns="0" wrap="square" tIns="0">
              <a:spAutoFit/>
            </a:bodyPr>
            <a:lstStyle/>
            <a:p>
              <a:pPr indent="0" lvl="0" marL="0" marR="0" rtl="0" algn="ctr">
                <a:lnSpc>
                  <a:spcPct val="115714"/>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3D spatial </a:t>
              </a:r>
              <a:r>
                <a:rPr b="1" i="0" lang="en-US" sz="1900" u="none" cap="none" strike="noStrike">
                  <a:solidFill>
                    <a:srgbClr val="FF0000"/>
                  </a:solidFill>
                  <a:latin typeface="Microsoft JhengHei"/>
                  <a:ea typeface="Microsoft JhengHei"/>
                  <a:cs typeface="Microsoft JhengHei"/>
                  <a:sym typeface="Microsoft JhengHei"/>
                </a:rPr>
                <a:t>air-to-ground</a:t>
              </a:r>
              <a:r>
                <a:rPr b="1" i="0" lang="en-US" sz="1900" u="none" cap="none" strike="noStrike">
                  <a:solidFill>
                    <a:srgbClr val="05066D"/>
                  </a:solidFill>
                  <a:latin typeface="Microsoft JhengHei"/>
                  <a:ea typeface="Microsoft JhengHei"/>
                  <a:cs typeface="Microsoft JhengHei"/>
                  <a:sym typeface="Microsoft JhengHei"/>
                </a:rPr>
                <a:t> communication</a:t>
              </a:r>
              <a:endParaRPr b="1" i="0" sz="1900" u="none" cap="none" strike="noStrike">
                <a:solidFill>
                  <a:srgbClr val="05066D"/>
                </a:solidFill>
                <a:latin typeface="Microsoft JhengHei"/>
                <a:ea typeface="Microsoft JhengHei"/>
                <a:cs typeface="Microsoft JhengHei"/>
                <a:sym typeface="Microsoft JhengHei"/>
              </a:endParaRPr>
            </a:p>
          </p:txBody>
        </p:sp>
        <p:sp>
          <p:nvSpPr>
            <p:cNvPr id="184" name="Google Shape;184;g33b6b6832ee_0_1"/>
            <p:cNvSpPr/>
            <p:nvPr/>
          </p:nvSpPr>
          <p:spPr>
            <a:xfrm>
              <a:off x="7789963" y="3656524"/>
              <a:ext cx="480900" cy="410400"/>
            </a:xfrm>
            <a:prstGeom prst="right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grpSp>
        <p:nvGrpSpPr>
          <p:cNvPr id="185" name="Google Shape;185;g33b6b6832ee_0_1"/>
          <p:cNvGrpSpPr/>
          <p:nvPr/>
        </p:nvGrpSpPr>
        <p:grpSpPr>
          <a:xfrm>
            <a:off x="4387042" y="2264388"/>
            <a:ext cx="7962107" cy="1622052"/>
            <a:chOff x="7073769" y="4806354"/>
            <a:chExt cx="11942563" cy="2432957"/>
          </a:xfrm>
        </p:grpSpPr>
        <p:sp>
          <p:nvSpPr>
            <p:cNvPr id="186" name="Google Shape;186;g33b6b6832ee_0_1"/>
            <p:cNvSpPr txBox="1"/>
            <p:nvPr/>
          </p:nvSpPr>
          <p:spPr>
            <a:xfrm>
              <a:off x="8405799" y="5355319"/>
              <a:ext cx="9708000" cy="1096800"/>
            </a:xfrm>
            <a:prstGeom prst="rect">
              <a:avLst/>
            </a:prstGeom>
            <a:noFill/>
            <a:ln>
              <a:noFill/>
            </a:ln>
          </p:spPr>
          <p:txBody>
            <a:bodyPr anchorCtr="0" anchor="t" bIns="0" lIns="0" spcFirstLastPara="1" rIns="0" wrap="square" tIns="0">
              <a:spAutoFit/>
            </a:bodyPr>
            <a:lstStyle/>
            <a:p>
              <a:pPr indent="-311150" lvl="0" marL="304800" marR="0" rtl="0" algn="l">
                <a:lnSpc>
                  <a:spcPct val="150000"/>
                </a:lnSpc>
                <a:spcBef>
                  <a:spcPts val="0"/>
                </a:spcBef>
                <a:spcAft>
                  <a:spcPts val="0"/>
                </a:spcAft>
                <a:buClr>
                  <a:srgbClr val="05066D"/>
                </a:buClr>
                <a:buSzPts val="1900"/>
                <a:buFont typeface="Noto Sans Symbols"/>
                <a:buChar char="■"/>
              </a:pPr>
              <a:r>
                <a:rPr b="1" i="0" lang="en-US" sz="1600" u="none" cap="none" strike="noStrike">
                  <a:solidFill>
                    <a:srgbClr val="05066D"/>
                  </a:solidFill>
                  <a:latin typeface="Microsoft JhengHei"/>
                  <a:ea typeface="Microsoft JhengHei"/>
                  <a:cs typeface="Microsoft JhengHei"/>
                  <a:sym typeface="Microsoft JhengHei"/>
                </a:rPr>
                <a:t>Traditional communication model is for simple environment</a:t>
              </a:r>
              <a:endParaRPr b="1" i="0" sz="1600" u="none" cap="none" strike="noStrike">
                <a:solidFill>
                  <a:srgbClr val="05066D"/>
                </a:solidFill>
                <a:latin typeface="Microsoft JhengHei"/>
                <a:ea typeface="Microsoft JhengHei"/>
                <a:cs typeface="Microsoft JhengHei"/>
                <a:sym typeface="Microsoft JhengHei"/>
              </a:endParaRPr>
            </a:p>
            <a:p>
              <a:pPr indent="-311150" lvl="0" marL="304800" marR="0" rtl="0" algn="l">
                <a:lnSpc>
                  <a:spcPct val="150000"/>
                </a:lnSpc>
                <a:spcBef>
                  <a:spcPts val="0"/>
                </a:spcBef>
                <a:spcAft>
                  <a:spcPts val="0"/>
                </a:spcAft>
                <a:buClr>
                  <a:srgbClr val="05066D"/>
                </a:buClr>
                <a:buSzPts val="1900"/>
                <a:buFont typeface="Noto Sans Symbols"/>
                <a:buChar char="■"/>
              </a:pPr>
              <a:r>
                <a:rPr b="1" i="0" lang="en-US" sz="1600" u="none" cap="none" strike="noStrike">
                  <a:solidFill>
                    <a:srgbClr val="FF0000"/>
                  </a:solidFill>
                  <a:latin typeface="Microsoft JhengHei"/>
                  <a:ea typeface="Microsoft JhengHei"/>
                  <a:cs typeface="Microsoft JhengHei"/>
                  <a:sym typeface="Microsoft JhengHei"/>
                </a:rPr>
                <a:t>Mobility </a:t>
              </a:r>
              <a:r>
                <a:rPr b="1" i="0" lang="en-US" sz="1600" u="none" cap="none" strike="noStrike">
                  <a:solidFill>
                    <a:srgbClr val="05066D"/>
                  </a:solidFill>
                  <a:latin typeface="Microsoft JhengHei"/>
                  <a:ea typeface="Microsoft JhengHei"/>
                  <a:cs typeface="Microsoft JhengHei"/>
                  <a:sym typeface="Microsoft JhengHei"/>
                </a:rPr>
                <a:t>and </a:t>
              </a:r>
              <a:r>
                <a:rPr b="1" i="0" lang="en-US" sz="1600" u="none" cap="none" strike="noStrike">
                  <a:solidFill>
                    <a:srgbClr val="FF0000"/>
                  </a:solidFill>
                  <a:latin typeface="Microsoft JhengHei"/>
                  <a:ea typeface="Microsoft JhengHei"/>
                  <a:cs typeface="Microsoft JhengHei"/>
                  <a:sym typeface="Microsoft JhengHei"/>
                </a:rPr>
                <a:t>obstacle</a:t>
              </a:r>
              <a:r>
                <a:rPr b="1" i="0" lang="en-US" sz="1600" u="none" cap="none" strike="noStrike">
                  <a:solidFill>
                    <a:srgbClr val="05066D"/>
                  </a:solidFill>
                  <a:latin typeface="Microsoft JhengHei"/>
                  <a:ea typeface="Microsoft JhengHei"/>
                  <a:cs typeface="Microsoft JhengHei"/>
                  <a:sym typeface="Microsoft JhengHei"/>
                </a:rPr>
                <a:t> in UAV communication scenario</a:t>
              </a:r>
              <a:endParaRPr b="1" i="0" sz="1600" u="none" cap="none" strike="noStrike">
                <a:solidFill>
                  <a:srgbClr val="05066D"/>
                </a:solidFill>
                <a:latin typeface="Microsoft JhengHei"/>
                <a:ea typeface="Microsoft JhengHei"/>
                <a:cs typeface="Microsoft JhengHei"/>
                <a:sym typeface="Microsoft JhengHei"/>
              </a:endParaRPr>
            </a:p>
          </p:txBody>
        </p:sp>
        <p:sp>
          <p:nvSpPr>
            <p:cNvPr id="187" name="Google Shape;187;g33b6b6832ee_0_1"/>
            <p:cNvSpPr txBox="1"/>
            <p:nvPr/>
          </p:nvSpPr>
          <p:spPr>
            <a:xfrm>
              <a:off x="7316933" y="4806354"/>
              <a:ext cx="4437600" cy="438600"/>
            </a:xfrm>
            <a:prstGeom prst="rect">
              <a:avLst/>
            </a:prstGeom>
            <a:noFill/>
            <a:ln>
              <a:noFill/>
            </a:ln>
          </p:spPr>
          <p:txBody>
            <a:bodyPr anchorCtr="0" anchor="t" bIns="0" lIns="0" spcFirstLastPara="1" rIns="0" wrap="square" tIns="0">
              <a:spAutoFit/>
            </a:bodyPr>
            <a:lstStyle/>
            <a:p>
              <a:pPr indent="0" lvl="0" marL="0" marR="0" rtl="0" algn="ctr">
                <a:lnSpc>
                  <a:spcPct val="115714"/>
                </a:lnSpc>
                <a:spcBef>
                  <a:spcPts val="0"/>
                </a:spcBef>
                <a:spcAft>
                  <a:spcPts val="0"/>
                </a:spcAft>
                <a:buClr>
                  <a:srgbClr val="000000"/>
                </a:buClr>
                <a:buSzPts val="1900"/>
                <a:buFont typeface="Arial"/>
                <a:buNone/>
              </a:pPr>
              <a:r>
                <a:rPr b="1" i="0" lang="en-US" sz="1900" u="none" cap="none" strike="noStrike">
                  <a:solidFill>
                    <a:srgbClr val="05066D"/>
                  </a:solidFill>
                  <a:latin typeface="Microsoft JhengHei"/>
                  <a:ea typeface="Microsoft JhengHei"/>
                  <a:cs typeface="Microsoft JhengHei"/>
                  <a:sym typeface="Microsoft JhengHei"/>
                </a:rPr>
                <a:t>Current limitation：</a:t>
              </a:r>
              <a:endParaRPr b="0" i="0" sz="900" u="none" cap="none" strike="noStrike">
                <a:solidFill>
                  <a:srgbClr val="000000"/>
                </a:solidFill>
                <a:latin typeface="Arial"/>
                <a:ea typeface="Arial"/>
                <a:cs typeface="Arial"/>
                <a:sym typeface="Arial"/>
              </a:endParaRPr>
            </a:p>
          </p:txBody>
        </p:sp>
        <p:sp>
          <p:nvSpPr>
            <p:cNvPr id="188" name="Google Shape;188;g33b6b6832ee_0_1"/>
            <p:cNvSpPr/>
            <p:nvPr/>
          </p:nvSpPr>
          <p:spPr>
            <a:xfrm>
              <a:off x="7661032" y="6810911"/>
              <a:ext cx="11355300" cy="428400"/>
            </a:xfrm>
            <a:prstGeom prst="rect">
              <a:avLst/>
            </a:prstGeom>
            <a:noFill/>
            <a:ln>
              <a:noFill/>
            </a:ln>
          </p:spPr>
          <p:txBody>
            <a:bodyPr anchorCtr="0" anchor="t" bIns="30475" lIns="60950" spcFirstLastPara="1" rIns="60950" wrap="square" tIns="30475">
              <a:noAutofit/>
            </a:bodyPr>
            <a:lstStyle/>
            <a:p>
              <a:pPr indent="0" lvl="0" marL="0" marR="0" rtl="0" algn="l">
                <a:lnSpc>
                  <a:spcPct val="90625"/>
                </a:lnSpc>
                <a:spcBef>
                  <a:spcPts val="0"/>
                </a:spcBef>
                <a:spcAft>
                  <a:spcPts val="0"/>
                </a:spcAft>
                <a:buClr>
                  <a:srgbClr val="000000"/>
                </a:buClr>
                <a:buSzPts val="1600"/>
                <a:buFont typeface="Arial"/>
                <a:buNone/>
              </a:pPr>
              <a:r>
                <a:rPr b="1" i="0" lang="en-US" sz="1600" u="none" cap="none" strike="noStrike">
                  <a:solidFill>
                    <a:srgbClr val="05066D"/>
                  </a:solidFill>
                  <a:latin typeface="Microsoft JhengHei"/>
                  <a:ea typeface="Microsoft JhengHei"/>
                  <a:cs typeface="Microsoft JhengHei"/>
                  <a:sym typeface="Microsoft JhengHei"/>
                </a:rPr>
                <a:t>The estimation of signal quality becomes more </a:t>
              </a:r>
              <a:r>
                <a:rPr b="1" i="0" lang="en-US" sz="1600" u="none" cap="none" strike="noStrike">
                  <a:solidFill>
                    <a:srgbClr val="FF0000"/>
                  </a:solidFill>
                  <a:latin typeface="Microsoft JhengHei"/>
                  <a:ea typeface="Microsoft JhengHei"/>
                  <a:cs typeface="Microsoft JhengHei"/>
                  <a:sym typeface="Microsoft JhengHei"/>
                </a:rPr>
                <a:t>complex</a:t>
              </a:r>
              <a:r>
                <a:rPr b="1" i="0" lang="en-US" sz="1600" u="none" cap="none" strike="noStrike">
                  <a:solidFill>
                    <a:srgbClr val="05066D"/>
                  </a:solidFill>
                  <a:latin typeface="Microsoft JhengHei"/>
                  <a:ea typeface="Microsoft JhengHei"/>
                  <a:cs typeface="Microsoft JhengHei"/>
                  <a:sym typeface="Microsoft JhengHei"/>
                </a:rPr>
                <a:t> and </a:t>
              </a:r>
              <a:r>
                <a:rPr b="1" i="0" lang="en-US" sz="1600" u="none" cap="none" strike="noStrike">
                  <a:solidFill>
                    <a:srgbClr val="FF0000"/>
                  </a:solidFill>
                  <a:latin typeface="Microsoft JhengHei"/>
                  <a:ea typeface="Microsoft JhengHei"/>
                  <a:cs typeface="Microsoft JhengHei"/>
                  <a:sym typeface="Microsoft JhengHei"/>
                </a:rPr>
                <a:t>challenging</a:t>
              </a:r>
              <a:endParaRPr b="1" i="0" sz="1600" u="none" cap="none" strike="noStrike">
                <a:solidFill>
                  <a:srgbClr val="FF0000"/>
                </a:solidFill>
                <a:latin typeface="Microsoft JhengHei"/>
                <a:ea typeface="Microsoft JhengHei"/>
                <a:cs typeface="Microsoft JhengHei"/>
                <a:sym typeface="Microsoft JhengHei"/>
              </a:endParaRPr>
            </a:p>
          </p:txBody>
        </p:sp>
        <p:sp>
          <p:nvSpPr>
            <p:cNvPr id="189" name="Google Shape;189;g33b6b6832ee_0_1"/>
            <p:cNvSpPr/>
            <p:nvPr/>
          </p:nvSpPr>
          <p:spPr>
            <a:xfrm>
              <a:off x="7073769" y="6892490"/>
              <a:ext cx="328500" cy="280200"/>
            </a:xfrm>
            <a:prstGeom prst="right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sp>
        <p:nvSpPr>
          <p:cNvPr id="190" name="Google Shape;190;g33b6b6832ee_0_1"/>
          <p:cNvSpPr/>
          <p:nvPr/>
        </p:nvSpPr>
        <p:spPr>
          <a:xfrm>
            <a:off x="5652425" y="4571343"/>
            <a:ext cx="4855500" cy="6360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2100"/>
              <a:buFont typeface="Arial"/>
              <a:buNone/>
            </a:pPr>
            <a:r>
              <a:rPr b="1" i="0" lang="en-US" sz="1900" u="none" cap="none" strike="noStrike">
                <a:solidFill>
                  <a:srgbClr val="C00000"/>
                </a:solidFill>
                <a:latin typeface="Microsoft JhengHei"/>
                <a:ea typeface="Microsoft JhengHei"/>
                <a:cs typeface="Microsoft JhengHei"/>
                <a:sym typeface="Microsoft JhengHei"/>
              </a:rPr>
              <a:t>Signal Quality Estimation Framework Based on Large Language Model</a:t>
            </a:r>
            <a:endParaRPr b="1" i="0" sz="1900" u="none" cap="none" strike="noStrike">
              <a:solidFill>
                <a:srgbClr val="C00000"/>
              </a:solidFill>
              <a:latin typeface="Microsoft JhengHei"/>
              <a:ea typeface="Microsoft JhengHei"/>
              <a:cs typeface="Microsoft JhengHei"/>
              <a:sym typeface="Microsoft JhengHei"/>
            </a:endParaRPr>
          </a:p>
        </p:txBody>
      </p:sp>
      <p:sp>
        <p:nvSpPr>
          <p:cNvPr id="191" name="Google Shape;191;g33b6b6832ee_0_1"/>
          <p:cNvSpPr txBox="1"/>
          <p:nvPr/>
        </p:nvSpPr>
        <p:spPr>
          <a:xfrm>
            <a:off x="4518937" y="3980253"/>
            <a:ext cx="6994800" cy="531300"/>
          </a:xfrm>
          <a:prstGeom prst="rect">
            <a:avLst/>
          </a:prstGeom>
          <a:noFill/>
          <a:ln>
            <a:noFill/>
          </a:ln>
        </p:spPr>
        <p:txBody>
          <a:bodyPr anchorCtr="0" anchor="t" bIns="0" lIns="0" spcFirstLastPara="1" rIns="0" wrap="square" tIns="0">
            <a:spAutoFit/>
          </a:bodyPr>
          <a:lstStyle/>
          <a:p>
            <a:pPr indent="0" lvl="0" marL="0" marR="0" rtl="0" algn="ctr">
              <a:lnSpc>
                <a:spcPct val="115714"/>
              </a:lnSpc>
              <a:spcBef>
                <a:spcPts val="0"/>
              </a:spcBef>
              <a:spcAft>
                <a:spcPts val="0"/>
              </a:spcAft>
              <a:buClr>
                <a:srgbClr val="000000"/>
              </a:buClr>
              <a:buSzPts val="1900"/>
              <a:buFont typeface="Arial"/>
              <a:buNone/>
            </a:pPr>
            <a:r>
              <a:rPr b="1" i="0" lang="en-US" sz="1600" u="none" cap="none" strike="noStrike">
                <a:solidFill>
                  <a:srgbClr val="05066D"/>
                </a:solidFill>
                <a:latin typeface="Microsoft JhengHei"/>
                <a:ea typeface="Microsoft JhengHei"/>
                <a:cs typeface="Microsoft JhengHei"/>
                <a:sym typeface="Microsoft JhengHei"/>
              </a:rPr>
              <a:t>Objective : To understand the signal quality for users in different areas within an air-to-ground communication system</a:t>
            </a:r>
            <a:endParaRPr b="1" i="0" sz="1600" u="sng" cap="none" strike="noStrike">
              <a:solidFill>
                <a:srgbClr val="05066D"/>
              </a:solidFill>
              <a:latin typeface="Microsoft JhengHei"/>
              <a:ea typeface="Microsoft JhengHei"/>
              <a:cs typeface="Microsoft JhengHei"/>
              <a:sym typeface="Microsoft JhengHei"/>
            </a:endParaRPr>
          </a:p>
        </p:txBody>
      </p:sp>
      <p:sp>
        <p:nvSpPr>
          <p:cNvPr id="192" name="Google Shape;192;g33b6b6832ee_0_1"/>
          <p:cNvSpPr/>
          <p:nvPr/>
        </p:nvSpPr>
        <p:spPr>
          <a:xfrm>
            <a:off x="4878699" y="5141516"/>
            <a:ext cx="6304200" cy="1538700"/>
          </a:xfrm>
          <a:prstGeom prst="rect">
            <a:avLst/>
          </a:prstGeom>
          <a:noFill/>
          <a:ln>
            <a:noFill/>
          </a:ln>
        </p:spPr>
        <p:txBody>
          <a:bodyPr anchorCtr="0" anchor="t" bIns="30475" lIns="60950" spcFirstLastPara="1" rIns="60950" wrap="square" tIns="30475">
            <a:noAutofit/>
          </a:bodyPr>
          <a:lstStyle/>
          <a:p>
            <a:pPr indent="-228600" lvl="0" marL="228600" marR="0" rtl="0" algn="l">
              <a:lnSpc>
                <a:spcPct val="150000"/>
              </a:lnSpc>
              <a:spcBef>
                <a:spcPts val="0"/>
              </a:spcBef>
              <a:spcAft>
                <a:spcPts val="0"/>
              </a:spcAft>
              <a:buClr>
                <a:srgbClr val="05066D"/>
              </a:buClr>
              <a:buSzPts val="1600"/>
              <a:buFont typeface="Arial"/>
              <a:buChar char="•"/>
            </a:pPr>
            <a:r>
              <a:rPr b="1" i="0" lang="en-US" sz="1600" u="none" cap="none" strike="noStrike">
                <a:solidFill>
                  <a:srgbClr val="05066D"/>
                </a:solidFill>
                <a:latin typeface="Microsoft JhengHei"/>
                <a:ea typeface="Microsoft JhengHei"/>
                <a:cs typeface="Microsoft JhengHei"/>
                <a:sym typeface="Microsoft JhengHei"/>
              </a:rPr>
              <a:t>Fine-tuning the Large Language Model (LLM)</a:t>
            </a:r>
            <a:endParaRPr b="0" i="0" sz="900" u="none" cap="none" strike="noStrike">
              <a:solidFill>
                <a:srgbClr val="000000"/>
              </a:solidFill>
              <a:latin typeface="Arial"/>
              <a:ea typeface="Arial"/>
              <a:cs typeface="Arial"/>
              <a:sym typeface="Arial"/>
            </a:endParaRPr>
          </a:p>
          <a:p>
            <a:pPr indent="-228600" lvl="0" marL="228600" marR="0" rtl="0" algn="l">
              <a:lnSpc>
                <a:spcPct val="150000"/>
              </a:lnSpc>
              <a:spcBef>
                <a:spcPts val="0"/>
              </a:spcBef>
              <a:spcAft>
                <a:spcPts val="0"/>
              </a:spcAft>
              <a:buClr>
                <a:srgbClr val="05066D"/>
              </a:buClr>
              <a:buSzPts val="1600"/>
              <a:buFont typeface="Arial"/>
              <a:buChar char="•"/>
            </a:pPr>
            <a:r>
              <a:rPr b="1" i="0" lang="en-US" sz="1600" u="none" cap="none" strike="noStrike">
                <a:solidFill>
                  <a:srgbClr val="05066D"/>
                </a:solidFill>
                <a:latin typeface="Microsoft JhengHei"/>
                <a:ea typeface="Microsoft JhengHei"/>
                <a:cs typeface="Microsoft JhengHei"/>
                <a:sym typeface="Microsoft JhengHei"/>
              </a:rPr>
              <a:t>Enabling users to understand the communication environment through text-based queries and answers</a:t>
            </a:r>
            <a:endParaRPr b="0" i="0" sz="900" u="none" cap="none" strike="noStrike">
              <a:solidFill>
                <a:srgbClr val="000000"/>
              </a:solidFill>
              <a:latin typeface="Arial"/>
              <a:ea typeface="Arial"/>
              <a:cs typeface="Arial"/>
              <a:sym typeface="Arial"/>
            </a:endParaRPr>
          </a:p>
          <a:p>
            <a:pPr indent="-228600" lvl="0" marL="228600" marR="0" rtl="0" algn="l">
              <a:lnSpc>
                <a:spcPct val="150000"/>
              </a:lnSpc>
              <a:spcBef>
                <a:spcPts val="0"/>
              </a:spcBef>
              <a:spcAft>
                <a:spcPts val="0"/>
              </a:spcAft>
              <a:buClr>
                <a:srgbClr val="05066D"/>
              </a:buClr>
              <a:buSzPts val="1600"/>
              <a:buFont typeface="Arial"/>
              <a:buChar char="•"/>
            </a:pPr>
            <a:r>
              <a:rPr b="1" i="0" lang="en-US" sz="1600" u="none" cap="none" strike="noStrike">
                <a:solidFill>
                  <a:srgbClr val="05066D"/>
                </a:solidFill>
                <a:latin typeface="Microsoft JhengHei"/>
                <a:ea typeface="Microsoft JhengHei"/>
                <a:cs typeface="Microsoft JhengHei"/>
                <a:sym typeface="Microsoft JhengHei"/>
              </a:rPr>
              <a:t>Applying and validating this framework in NYCU campus</a:t>
            </a:r>
            <a:endParaRPr b="1" i="0" sz="1600" u="none" cap="none" strike="noStrike">
              <a:solidFill>
                <a:srgbClr val="05066D"/>
              </a:solidFill>
              <a:latin typeface="Microsoft JhengHei"/>
              <a:ea typeface="Microsoft JhengHei"/>
              <a:cs typeface="Microsoft JhengHei"/>
              <a:sym typeface="Microsoft JhengHei"/>
            </a:endParaRPr>
          </a:p>
        </p:txBody>
      </p:sp>
      <p:grpSp>
        <p:nvGrpSpPr>
          <p:cNvPr id="193" name="Google Shape;193;g33b6b6832ee_0_1"/>
          <p:cNvGrpSpPr/>
          <p:nvPr/>
        </p:nvGrpSpPr>
        <p:grpSpPr>
          <a:xfrm>
            <a:off x="1141360" y="1260886"/>
            <a:ext cx="2428856" cy="2378650"/>
            <a:chOff x="1834077" y="1887545"/>
            <a:chExt cx="3643101" cy="3567797"/>
          </a:xfrm>
        </p:grpSpPr>
        <p:grpSp>
          <p:nvGrpSpPr>
            <p:cNvPr id="194" name="Google Shape;194;g33b6b6832ee_0_1"/>
            <p:cNvGrpSpPr/>
            <p:nvPr/>
          </p:nvGrpSpPr>
          <p:grpSpPr>
            <a:xfrm>
              <a:off x="2436152" y="2746651"/>
              <a:ext cx="2448329" cy="2708691"/>
              <a:chOff x="1699241" y="2776754"/>
              <a:chExt cx="2448329" cy="2708691"/>
            </a:xfrm>
          </p:grpSpPr>
          <p:sp>
            <p:nvSpPr>
              <p:cNvPr id="195" name="Google Shape;195;g33b6b6832ee_0_1"/>
              <p:cNvSpPr/>
              <p:nvPr/>
            </p:nvSpPr>
            <p:spPr>
              <a:xfrm flipH="1">
                <a:off x="2893607" y="2776754"/>
                <a:ext cx="1253963" cy="2708691"/>
              </a:xfrm>
              <a:custGeom>
                <a:rect b="b" l="l" r="r" t="t"/>
                <a:pathLst>
                  <a:path extrusionOk="0" h="3855788" w="1785001">
                    <a:moveTo>
                      <a:pt x="1747470" y="0"/>
                    </a:moveTo>
                    <a:lnTo>
                      <a:pt x="1760518" y="2987201"/>
                    </a:lnTo>
                    <a:lnTo>
                      <a:pt x="1777590" y="2986780"/>
                    </a:lnTo>
                    <a:lnTo>
                      <a:pt x="1785001" y="2986963"/>
                    </a:lnTo>
                    <a:lnTo>
                      <a:pt x="1785001" y="3855606"/>
                    </a:lnTo>
                    <a:lnTo>
                      <a:pt x="1777590" y="3855788"/>
                    </a:lnTo>
                    <a:cubicBezTo>
                      <a:pt x="795854" y="3855788"/>
                      <a:pt x="0" y="3661254"/>
                      <a:pt x="0" y="3421284"/>
                    </a:cubicBezTo>
                    <a:cubicBezTo>
                      <a:pt x="0" y="3391288"/>
                      <a:pt x="12435" y="3362002"/>
                      <a:pt x="36114" y="3333717"/>
                    </a:cubicBezTo>
                    <a:lnTo>
                      <a:pt x="52986" y="3317677"/>
                    </a:lnTo>
                    <a:close/>
                  </a:path>
                </a:pathLst>
              </a:custGeom>
              <a:gradFill>
                <a:gsLst>
                  <a:gs pos="0">
                    <a:srgbClr val="FF0000"/>
                  </a:gs>
                  <a:gs pos="11000">
                    <a:srgbClr val="FF0000"/>
                  </a:gs>
                  <a:gs pos="22779">
                    <a:srgbClr val="FF8F00"/>
                  </a:gs>
                  <a:gs pos="39000">
                    <a:srgbClr val="FFFF00"/>
                  </a:gs>
                  <a:gs pos="58999">
                    <a:srgbClr val="92D050"/>
                  </a:gs>
                  <a:gs pos="79000">
                    <a:srgbClr val="00B0F0"/>
                  </a:gs>
                  <a:gs pos="100000">
                    <a:srgbClr val="00B0F0"/>
                  </a:gs>
                </a:gsLst>
                <a:lin ang="11399912"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96" name="Google Shape;196;g33b6b6832ee_0_1"/>
              <p:cNvSpPr/>
              <p:nvPr/>
            </p:nvSpPr>
            <p:spPr>
              <a:xfrm>
                <a:off x="1699241" y="2776754"/>
                <a:ext cx="1253963" cy="2708691"/>
              </a:xfrm>
              <a:custGeom>
                <a:rect b="b" l="l" r="r" t="t"/>
                <a:pathLst>
                  <a:path extrusionOk="0" h="3855788" w="1785001">
                    <a:moveTo>
                      <a:pt x="1747470" y="0"/>
                    </a:moveTo>
                    <a:lnTo>
                      <a:pt x="1760518" y="2987201"/>
                    </a:lnTo>
                    <a:lnTo>
                      <a:pt x="1777590" y="2986780"/>
                    </a:lnTo>
                    <a:lnTo>
                      <a:pt x="1785001" y="2986963"/>
                    </a:lnTo>
                    <a:lnTo>
                      <a:pt x="1785001" y="3855606"/>
                    </a:lnTo>
                    <a:lnTo>
                      <a:pt x="1777590" y="3855788"/>
                    </a:lnTo>
                    <a:cubicBezTo>
                      <a:pt x="795854" y="3855788"/>
                      <a:pt x="0" y="3661254"/>
                      <a:pt x="0" y="3421284"/>
                    </a:cubicBezTo>
                    <a:cubicBezTo>
                      <a:pt x="0" y="3391288"/>
                      <a:pt x="12435" y="3362002"/>
                      <a:pt x="36114" y="3333717"/>
                    </a:cubicBezTo>
                    <a:lnTo>
                      <a:pt x="52986" y="3317677"/>
                    </a:lnTo>
                    <a:close/>
                  </a:path>
                </a:pathLst>
              </a:custGeom>
              <a:gradFill>
                <a:gsLst>
                  <a:gs pos="0">
                    <a:srgbClr val="FF0000"/>
                  </a:gs>
                  <a:gs pos="11000">
                    <a:srgbClr val="FF0000"/>
                  </a:gs>
                  <a:gs pos="22779">
                    <a:srgbClr val="FF8F00"/>
                  </a:gs>
                  <a:gs pos="39000">
                    <a:srgbClr val="FFFF00"/>
                  </a:gs>
                  <a:gs pos="58999">
                    <a:srgbClr val="92D050"/>
                  </a:gs>
                  <a:gs pos="79000">
                    <a:srgbClr val="00B0F0"/>
                  </a:gs>
                  <a:gs pos="100000">
                    <a:srgbClr val="00B0F0"/>
                  </a:gs>
                </a:gsLst>
                <a:lin ang="11399912" scaled="0"/>
              </a:gra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pic>
          <p:nvPicPr>
            <p:cNvPr id="197" name="Google Shape;197;g33b6b6832ee_0_1"/>
            <p:cNvPicPr preferRelativeResize="0"/>
            <p:nvPr/>
          </p:nvPicPr>
          <p:blipFill rotWithShape="1">
            <a:blip r:embed="rId8">
              <a:alphaModFix/>
            </a:blip>
            <a:srcRect b="0" l="0" r="0" t="0"/>
            <a:stretch/>
          </p:blipFill>
          <p:spPr>
            <a:xfrm>
              <a:off x="1834077" y="1887545"/>
              <a:ext cx="3643101" cy="2000134"/>
            </a:xfrm>
            <a:prstGeom prst="rect">
              <a:avLst/>
            </a:prstGeom>
            <a:noFill/>
            <a:ln>
              <a:noFill/>
            </a:ln>
          </p:spPr>
        </p:pic>
      </p:grpSp>
      <p:sp>
        <p:nvSpPr>
          <p:cNvPr id="198" name="Google Shape;198;g33b6b6832ee_0_1"/>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cxnSp>
        <p:nvCxnSpPr>
          <p:cNvPr id="203" name="Google Shape;203;g33b6b6832ee_0_66"/>
          <p:cNvCxnSpPr/>
          <p:nvPr/>
        </p:nvCxnSpPr>
        <p:spPr>
          <a:xfrm>
            <a:off x="8043477" y="1259623"/>
            <a:ext cx="0" cy="3003600"/>
          </a:xfrm>
          <a:prstGeom prst="straightConnector1">
            <a:avLst/>
          </a:prstGeom>
          <a:noFill/>
          <a:ln cap="flat" cmpd="sng" w="76200">
            <a:solidFill>
              <a:srgbClr val="C00000"/>
            </a:solidFill>
            <a:prstDash val="dash"/>
            <a:round/>
            <a:headEnd len="sm" w="sm" type="none"/>
            <a:tailEnd len="sm" w="sm" type="none"/>
          </a:ln>
        </p:spPr>
      </p:cxnSp>
      <p:sp>
        <p:nvSpPr>
          <p:cNvPr id="204" name="Google Shape;204;g33b6b6832ee_0_66"/>
          <p:cNvSpPr/>
          <p:nvPr/>
        </p:nvSpPr>
        <p:spPr>
          <a:xfrm>
            <a:off x="-5231222" y="-3836426"/>
            <a:ext cx="7579689" cy="7579689"/>
          </a:xfrm>
          <a:custGeom>
            <a:rect b="b" l="l" r="r" t="t"/>
            <a:pathLst>
              <a:path extrusionOk="0" h="11355339" w="11355339">
                <a:moveTo>
                  <a:pt x="0" y="0"/>
                </a:moveTo>
                <a:lnTo>
                  <a:pt x="11355339" y="0"/>
                </a:lnTo>
                <a:lnTo>
                  <a:pt x="11355339" y="11355339"/>
                </a:lnTo>
                <a:lnTo>
                  <a:pt x="0" y="11355339"/>
                </a:lnTo>
                <a:lnTo>
                  <a:pt x="0" y="0"/>
                </a:lnTo>
                <a:close/>
              </a:path>
            </a:pathLst>
          </a:custGeom>
          <a:blipFill rotWithShape="1">
            <a:blip r:embed="rId3">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5" name="Google Shape;205;g33b6b6832ee_0_66"/>
          <p:cNvSpPr/>
          <p:nvPr/>
        </p:nvSpPr>
        <p:spPr>
          <a:xfrm>
            <a:off x="10109200" y="3733800"/>
            <a:ext cx="6735027" cy="6735027"/>
          </a:xfrm>
          <a:custGeom>
            <a:rect b="b" l="l" r="r" t="t"/>
            <a:pathLst>
              <a:path extrusionOk="0" h="10089928" w="10089928">
                <a:moveTo>
                  <a:pt x="0" y="0"/>
                </a:moveTo>
                <a:lnTo>
                  <a:pt x="10089929" y="0"/>
                </a:lnTo>
                <a:lnTo>
                  <a:pt x="10089929" y="10089928"/>
                </a:lnTo>
                <a:lnTo>
                  <a:pt x="0" y="10089928"/>
                </a:lnTo>
                <a:lnTo>
                  <a:pt x="0" y="0"/>
                </a:lnTo>
                <a:close/>
              </a:path>
            </a:pathLst>
          </a:custGeom>
          <a:blipFill rotWithShape="1">
            <a:blip r:embed="rId4">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6" name="Google Shape;206;g33b6b6832ee_0_66"/>
          <p:cNvSpPr txBox="1"/>
          <p:nvPr/>
        </p:nvSpPr>
        <p:spPr>
          <a:xfrm>
            <a:off x="631203" y="130541"/>
            <a:ext cx="10922100" cy="492600"/>
          </a:xfrm>
          <a:prstGeom prst="rect">
            <a:avLst/>
          </a:prstGeom>
          <a:noFill/>
          <a:ln>
            <a:noFill/>
          </a:ln>
        </p:spPr>
        <p:txBody>
          <a:bodyPr anchorCtr="0" anchor="t" bIns="0" lIns="0" spcFirstLastPara="1" rIns="0" wrap="square" tIns="0">
            <a:spAutoFit/>
          </a:bodyPr>
          <a:lstStyle/>
          <a:p>
            <a:pPr indent="0" lvl="0" marL="0" marR="0" rtl="0" algn="l">
              <a:lnSpc>
                <a:spcPct val="227041"/>
              </a:lnSpc>
              <a:spcBef>
                <a:spcPts val="0"/>
              </a:spcBef>
              <a:spcAft>
                <a:spcPts val="0"/>
              </a:spcAft>
              <a:buClr>
                <a:srgbClr val="000000"/>
              </a:buClr>
              <a:buSzPts val="3200"/>
              <a:buFont typeface="Arial"/>
              <a:buNone/>
            </a:pPr>
            <a:r>
              <a:rPr b="1" i="0" lang="en-US" sz="3200" u="none" cap="none" strike="noStrike">
                <a:solidFill>
                  <a:srgbClr val="05066D"/>
                </a:solidFill>
                <a:latin typeface="Poppins Black"/>
                <a:ea typeface="Poppins Black"/>
                <a:cs typeface="Poppins Black"/>
                <a:sym typeface="Poppins Black"/>
              </a:rPr>
              <a:t>What we do? – 3D Channel GPT</a:t>
            </a:r>
            <a:endParaRPr b="1" i="0" sz="3200" u="none" cap="none" strike="noStrike">
              <a:solidFill>
                <a:srgbClr val="05066D"/>
              </a:solidFill>
              <a:latin typeface="Poppins Black"/>
              <a:ea typeface="Poppins Black"/>
              <a:cs typeface="Poppins Black"/>
              <a:sym typeface="Poppins Black"/>
            </a:endParaRPr>
          </a:p>
        </p:txBody>
      </p:sp>
      <p:sp>
        <p:nvSpPr>
          <p:cNvPr id="207" name="Google Shape;207;g33b6b6832ee_0_66"/>
          <p:cNvSpPr/>
          <p:nvPr/>
        </p:nvSpPr>
        <p:spPr>
          <a:xfrm>
            <a:off x="231416" y="6172200"/>
            <a:ext cx="1489321" cy="508648"/>
          </a:xfrm>
          <a:custGeom>
            <a:rect b="b" l="l" r="r" t="t"/>
            <a:pathLst>
              <a:path extrusionOk="0" h="762019" w="2231193">
                <a:moveTo>
                  <a:pt x="0" y="0"/>
                </a:moveTo>
                <a:lnTo>
                  <a:pt x="2231193" y="0"/>
                </a:lnTo>
                <a:lnTo>
                  <a:pt x="2231193" y="762019"/>
                </a:lnTo>
                <a:lnTo>
                  <a:pt x="0" y="762019"/>
                </a:lnTo>
                <a:lnTo>
                  <a:pt x="0" y="0"/>
                </a:lnTo>
                <a:close/>
              </a:path>
            </a:pathLst>
          </a:custGeom>
          <a:blipFill rotWithShape="1">
            <a:blip r:embed="rId5">
              <a:alphaModFix/>
            </a:blip>
            <a:stretch>
              <a:fillRect b="0" l="0" r="0" t="0"/>
            </a:stretch>
          </a:blip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08" name="Google Shape;208;g33b6b6832ee_0_66"/>
          <p:cNvSpPr/>
          <p:nvPr/>
        </p:nvSpPr>
        <p:spPr>
          <a:xfrm>
            <a:off x="8928202" y="3248241"/>
            <a:ext cx="718344" cy="508889"/>
          </a:xfrm>
          <a:custGeom>
            <a:rect b="b" l="l" r="r" t="t"/>
            <a:pathLst>
              <a:path extrusionOk="0" h="762380" w="1570150">
                <a:moveTo>
                  <a:pt x="0" y="12192"/>
                </a:moveTo>
                <a:lnTo>
                  <a:pt x="1570150" y="0"/>
                </a:lnTo>
                <a:lnTo>
                  <a:pt x="1049886" y="743656"/>
                </a:lnTo>
                <a:lnTo>
                  <a:pt x="519010" y="762380"/>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9" name="Google Shape;209;g33b6b6832ee_0_66"/>
          <p:cNvSpPr/>
          <p:nvPr/>
        </p:nvSpPr>
        <p:spPr>
          <a:xfrm>
            <a:off x="6676367" y="3225335"/>
            <a:ext cx="608433" cy="523335"/>
          </a:xfrm>
          <a:custGeom>
            <a:rect b="b" l="l" r="r" t="t"/>
            <a:pathLst>
              <a:path extrusionOk="0" h="784022" w="1570150">
                <a:moveTo>
                  <a:pt x="0" y="12192"/>
                </a:moveTo>
                <a:lnTo>
                  <a:pt x="1570150" y="0"/>
                </a:lnTo>
                <a:lnTo>
                  <a:pt x="1057785" y="765298"/>
                </a:lnTo>
                <a:lnTo>
                  <a:pt x="471625" y="784022"/>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0" name="Google Shape;210;g33b6b6832ee_0_66"/>
          <p:cNvSpPr/>
          <p:nvPr/>
        </p:nvSpPr>
        <p:spPr>
          <a:xfrm>
            <a:off x="3455837" y="3194873"/>
            <a:ext cx="1055926" cy="527694"/>
          </a:xfrm>
          <a:custGeom>
            <a:rect b="b" l="l" r="r" t="t"/>
            <a:pathLst>
              <a:path extrusionOk="0" h="790553" w="1570150">
                <a:moveTo>
                  <a:pt x="0" y="12192"/>
                </a:moveTo>
                <a:lnTo>
                  <a:pt x="1570150" y="0"/>
                </a:lnTo>
                <a:lnTo>
                  <a:pt x="923974" y="778361"/>
                </a:lnTo>
                <a:lnTo>
                  <a:pt x="560832" y="790553"/>
                </a:lnTo>
                <a:lnTo>
                  <a:pt x="0" y="12192"/>
                </a:lnTo>
                <a:close/>
              </a:path>
            </a:pathLst>
          </a:custGeom>
          <a:solidFill>
            <a:srgbClr val="93B3D7">
              <a:alpha val="28630"/>
            </a:srgbClr>
          </a:solid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nvGrpSpPr>
          <p:cNvPr id="211" name="Google Shape;211;g33b6b6832ee_0_66"/>
          <p:cNvGrpSpPr/>
          <p:nvPr/>
        </p:nvGrpSpPr>
        <p:grpSpPr>
          <a:xfrm>
            <a:off x="9698165" y="3566009"/>
            <a:ext cx="1659698" cy="390019"/>
            <a:chOff x="13523425" y="5696295"/>
            <a:chExt cx="2489423" cy="585000"/>
          </a:xfrm>
        </p:grpSpPr>
        <p:sp>
          <p:nvSpPr>
            <p:cNvPr id="212" name="Google Shape;212;g33b6b6832ee_0_66"/>
            <p:cNvSpPr/>
            <p:nvPr/>
          </p:nvSpPr>
          <p:spPr>
            <a:xfrm>
              <a:off x="13523425" y="5696295"/>
              <a:ext cx="1828500" cy="585000"/>
            </a:xfrm>
            <a:prstGeom prst="wedgeRoundRectCallout">
              <a:avLst>
                <a:gd fmla="val -58163" name="adj1"/>
                <a:gd fmla="val 40704"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13" name="Google Shape;213;g33b6b6832ee_0_66"/>
            <p:cNvSpPr txBox="1"/>
            <p:nvPr/>
          </p:nvSpPr>
          <p:spPr>
            <a:xfrm>
              <a:off x="13706748" y="5857277"/>
              <a:ext cx="2306100" cy="3000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Very strong</a:t>
              </a:r>
              <a:endParaRPr b="1" i="0" sz="1300" u="none" cap="none" strike="noStrike">
                <a:solidFill>
                  <a:srgbClr val="000000"/>
                </a:solidFill>
                <a:latin typeface="Microsoft JhengHei"/>
                <a:ea typeface="Microsoft JhengHei"/>
                <a:cs typeface="Microsoft JhengHei"/>
                <a:sym typeface="Microsoft JhengHei"/>
              </a:endParaRPr>
            </a:p>
          </p:txBody>
        </p:sp>
      </p:grpSp>
      <p:grpSp>
        <p:nvGrpSpPr>
          <p:cNvPr id="214" name="Google Shape;214;g33b6b6832ee_0_66"/>
          <p:cNvGrpSpPr/>
          <p:nvPr/>
        </p:nvGrpSpPr>
        <p:grpSpPr>
          <a:xfrm>
            <a:off x="4369154" y="3479161"/>
            <a:ext cx="2218111" cy="527026"/>
            <a:chOff x="5905450" y="5593519"/>
            <a:chExt cx="3327000" cy="790500"/>
          </a:xfrm>
        </p:grpSpPr>
        <p:sp>
          <p:nvSpPr>
            <p:cNvPr id="215" name="Google Shape;215;g33b6b6832ee_0_66"/>
            <p:cNvSpPr/>
            <p:nvPr/>
          </p:nvSpPr>
          <p:spPr>
            <a:xfrm>
              <a:off x="5905450" y="5593519"/>
              <a:ext cx="3327000" cy="790500"/>
            </a:xfrm>
            <a:prstGeom prst="wedgeRoundRectCallout">
              <a:avLst>
                <a:gd fmla="val -57407" name="adj1"/>
                <a:gd fmla="val 38566" name="adj2"/>
                <a:gd fmla="val 16667" name="adj3"/>
              </a:avLst>
            </a:prstGeom>
            <a:solidFill>
              <a:srgbClr val="B6DDE7">
                <a:alpha val="88240"/>
              </a:srgbClr>
            </a:solidFill>
            <a:ln cap="flat" cmpd="sng" w="25400">
              <a:solidFill>
                <a:schemeClr val="dk1"/>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Microsoft JhengHei"/>
                <a:ea typeface="Microsoft JhengHei"/>
                <a:cs typeface="Microsoft JhengHei"/>
                <a:sym typeface="Microsoft JhengHei"/>
              </a:endParaRPr>
            </a:p>
          </p:txBody>
        </p:sp>
        <p:sp>
          <p:nvSpPr>
            <p:cNvPr id="216" name="Google Shape;216;g33b6b6832ee_0_66"/>
            <p:cNvSpPr txBox="1"/>
            <p:nvPr/>
          </p:nvSpPr>
          <p:spPr>
            <a:xfrm>
              <a:off x="6027663" y="5679998"/>
              <a:ext cx="3180600" cy="6243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300"/>
                <a:buFont typeface="Arial"/>
                <a:buNone/>
              </a:pPr>
              <a:r>
                <a:rPr b="1" i="0" lang="en-US" sz="1300" u="none" cap="none" strike="noStrike">
                  <a:solidFill>
                    <a:srgbClr val="000000"/>
                  </a:solidFill>
                  <a:latin typeface="Microsoft JhengHei"/>
                  <a:ea typeface="Microsoft JhengHei"/>
                  <a:cs typeface="Microsoft JhengHei"/>
                  <a:sym typeface="Microsoft JhengHei"/>
                </a:rPr>
                <a:t>……, what is the received power level?</a:t>
              </a:r>
              <a:endParaRPr b="0" i="0" sz="900" u="none" cap="none" strike="noStrike">
                <a:solidFill>
                  <a:srgbClr val="000000"/>
                </a:solidFill>
                <a:latin typeface="Arial"/>
                <a:ea typeface="Arial"/>
                <a:cs typeface="Arial"/>
                <a:sym typeface="Arial"/>
              </a:endParaRPr>
            </a:p>
          </p:txBody>
        </p:sp>
      </p:grpSp>
      <p:grpSp>
        <p:nvGrpSpPr>
          <p:cNvPr id="217" name="Google Shape;217;g33b6b6832ee_0_66"/>
          <p:cNvGrpSpPr/>
          <p:nvPr/>
        </p:nvGrpSpPr>
        <p:grpSpPr>
          <a:xfrm>
            <a:off x="7339994" y="3173535"/>
            <a:ext cx="1470649" cy="1088352"/>
            <a:chOff x="-2320500" y="-283474"/>
            <a:chExt cx="2941297" cy="2176704"/>
          </a:xfrm>
        </p:grpSpPr>
        <p:sp>
          <p:nvSpPr>
            <p:cNvPr id="218" name="Google Shape;218;g33b6b6832ee_0_66"/>
            <p:cNvSpPr/>
            <p:nvPr/>
          </p:nvSpPr>
          <p:spPr>
            <a:xfrm>
              <a:off x="-2320500" y="-283474"/>
              <a:ext cx="2934021" cy="2176704"/>
            </a:xfrm>
            <a:custGeom>
              <a:rect b="b" l="l" r="r" t="t"/>
              <a:pathLst>
                <a:path extrusionOk="0" h="2737993" w="3749548">
                  <a:moveTo>
                    <a:pt x="0" y="456311"/>
                  </a:moveTo>
                  <a:cubicBezTo>
                    <a:pt x="0" y="204343"/>
                    <a:pt x="205867" y="0"/>
                    <a:pt x="459740" y="0"/>
                  </a:cubicBezTo>
                  <a:lnTo>
                    <a:pt x="3289808" y="0"/>
                  </a:lnTo>
                  <a:cubicBezTo>
                    <a:pt x="3543681" y="0"/>
                    <a:pt x="3749548" y="204343"/>
                    <a:pt x="3749548" y="456311"/>
                  </a:cubicBezTo>
                  <a:lnTo>
                    <a:pt x="3749548" y="2281682"/>
                  </a:lnTo>
                  <a:cubicBezTo>
                    <a:pt x="3749548" y="2533650"/>
                    <a:pt x="3543681" y="2737993"/>
                    <a:pt x="3289808" y="2737993"/>
                  </a:cubicBezTo>
                  <a:lnTo>
                    <a:pt x="459740" y="2737993"/>
                  </a:lnTo>
                  <a:cubicBezTo>
                    <a:pt x="205867" y="2737993"/>
                    <a:pt x="0" y="2533650"/>
                    <a:pt x="0" y="2281682"/>
                  </a:cubicBezTo>
                  <a:close/>
                </a:path>
              </a:pathLst>
            </a:custGeom>
            <a:solidFill>
              <a:srgbClr val="F3F3F4"/>
            </a:solidFill>
            <a:ln cap="flat" cmpd="sng" w="38100">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19" name="Google Shape;219;g33b6b6832ee_0_66"/>
            <p:cNvSpPr txBox="1"/>
            <p:nvPr/>
          </p:nvSpPr>
          <p:spPr>
            <a:xfrm>
              <a:off x="-2311103" y="-224542"/>
              <a:ext cx="2931900" cy="2086800"/>
            </a:xfrm>
            <a:prstGeom prst="rect">
              <a:avLst/>
            </a:prstGeom>
            <a:noFill/>
            <a:ln>
              <a:noFill/>
            </a:ln>
          </p:spPr>
          <p:txBody>
            <a:bodyPr anchorCtr="0" anchor="ctr" bIns="33875" lIns="33875" spcFirstLastPara="1" rIns="33875" wrap="square" tIns="33875">
              <a:no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Microsoft JhengHei"/>
                  <a:ea typeface="Microsoft JhengHei"/>
                  <a:cs typeface="Microsoft JhengHei"/>
                  <a:sym typeface="Microsoft JhengHei"/>
                </a:rPr>
                <a:t>3D Channel GPT</a:t>
              </a:r>
              <a:endParaRPr b="1" i="0" sz="2000" u="none" cap="none" strike="noStrike">
                <a:solidFill>
                  <a:srgbClr val="000000"/>
                </a:solidFill>
                <a:latin typeface="Microsoft JhengHei"/>
                <a:ea typeface="Microsoft JhengHei"/>
                <a:cs typeface="Microsoft JhengHei"/>
                <a:sym typeface="Microsoft JhengHei"/>
              </a:endParaRPr>
            </a:p>
          </p:txBody>
        </p:sp>
      </p:grpSp>
      <p:sp>
        <p:nvSpPr>
          <p:cNvPr id="220" name="Google Shape;220;g33b6b6832ee_0_66"/>
          <p:cNvSpPr/>
          <p:nvPr/>
        </p:nvSpPr>
        <p:spPr>
          <a:xfrm>
            <a:off x="262603" y="2219497"/>
            <a:ext cx="3002100" cy="2218200"/>
          </a:xfrm>
          <a:prstGeom prst="roundRect">
            <a:avLst>
              <a:gd fmla="val 791" name="adj"/>
            </a:avLst>
          </a:prstGeom>
          <a:blipFill rotWithShape="1">
            <a:blip r:embed="rId6">
              <a:alphaModFix/>
            </a:blip>
            <a:stretch>
              <a:fillRect b="-93978" l="-5989" r="-21989" t="0"/>
            </a:stretch>
          </a:blipFill>
          <a:ln>
            <a:noFill/>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21" name="Google Shape;221;g33b6b6832ee_0_66"/>
          <p:cNvSpPr/>
          <p:nvPr/>
        </p:nvSpPr>
        <p:spPr>
          <a:xfrm rot="-5400000">
            <a:off x="3831483" y="3619740"/>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22" name="Google Shape;222;g33b6b6832ee_0_66"/>
          <p:cNvSpPr/>
          <p:nvPr/>
        </p:nvSpPr>
        <p:spPr>
          <a:xfrm rot="-5400000">
            <a:off x="6837867" y="3625260"/>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23" name="Google Shape;223;g33b6b6832ee_0_66"/>
          <p:cNvSpPr/>
          <p:nvPr/>
        </p:nvSpPr>
        <p:spPr>
          <a:xfrm rot="-5400000">
            <a:off x="9143584" y="3625262"/>
            <a:ext cx="261300" cy="234300"/>
          </a:xfrm>
          <a:prstGeom prst="downArrow">
            <a:avLst>
              <a:gd fmla="val 50000" name="adj1"/>
              <a:gd fmla="val 50000" name="adj2"/>
            </a:avLst>
          </a:prstGeom>
          <a:solidFill>
            <a:schemeClr val="lt1"/>
          </a:solidFill>
          <a:ln cap="flat" cmpd="sng" w="28575">
            <a:solidFill>
              <a:srgbClr val="05066D"/>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24" name="Google Shape;224;g33b6b6832ee_0_66"/>
          <p:cNvSpPr/>
          <p:nvPr/>
        </p:nvSpPr>
        <p:spPr>
          <a:xfrm>
            <a:off x="3463965" y="3104391"/>
            <a:ext cx="1038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25" name="Google Shape;225;g33b6b6832ee_0_66"/>
          <p:cNvSpPr/>
          <p:nvPr/>
        </p:nvSpPr>
        <p:spPr>
          <a:xfrm>
            <a:off x="3422613" y="2865981"/>
            <a:ext cx="1231500" cy="307800"/>
          </a:xfrm>
          <a:prstGeom prst="rect">
            <a:avLst/>
          </a:prstGeom>
          <a:noFill/>
          <a:ln>
            <a:noFill/>
          </a:ln>
        </p:spPr>
        <p:txBody>
          <a:bodyPr anchorCtr="0" anchor="t"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generate</a:t>
            </a:r>
            <a:endParaRPr b="0" i="0" sz="500" u="none" cap="none" strike="noStrike">
              <a:solidFill>
                <a:srgbClr val="000000"/>
              </a:solidFill>
              <a:latin typeface="Arial"/>
              <a:ea typeface="Arial"/>
              <a:cs typeface="Arial"/>
              <a:sym typeface="Arial"/>
            </a:endParaRPr>
          </a:p>
        </p:txBody>
      </p:sp>
      <p:sp>
        <p:nvSpPr>
          <p:cNvPr id="226" name="Google Shape;226;g33b6b6832ee_0_66"/>
          <p:cNvSpPr/>
          <p:nvPr/>
        </p:nvSpPr>
        <p:spPr>
          <a:xfrm>
            <a:off x="6681327" y="3134853"/>
            <a:ext cx="6036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27" name="Google Shape;227;g33b6b6832ee_0_66"/>
          <p:cNvSpPr/>
          <p:nvPr/>
        </p:nvSpPr>
        <p:spPr>
          <a:xfrm>
            <a:off x="6641919" y="2901915"/>
            <a:ext cx="7797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input</a:t>
            </a:r>
            <a:endParaRPr b="0" i="0" sz="500" u="none" cap="none" strike="noStrike">
              <a:solidFill>
                <a:srgbClr val="000000"/>
              </a:solidFill>
              <a:latin typeface="Arial"/>
              <a:ea typeface="Arial"/>
              <a:cs typeface="Arial"/>
              <a:sym typeface="Arial"/>
            </a:endParaRPr>
          </a:p>
        </p:txBody>
      </p:sp>
      <p:sp>
        <p:nvSpPr>
          <p:cNvPr id="228" name="Google Shape;228;g33b6b6832ee_0_66"/>
          <p:cNvSpPr/>
          <p:nvPr/>
        </p:nvSpPr>
        <p:spPr>
          <a:xfrm>
            <a:off x="8933721" y="3157760"/>
            <a:ext cx="711300" cy="90300"/>
          </a:xfrm>
          <a:prstGeom prst="rect">
            <a:avLst/>
          </a:prstGeom>
          <a:solidFill>
            <a:srgbClr val="93B3D7"/>
          </a:solidFill>
          <a:ln cap="flat" cmpd="sng" w="25400">
            <a:solidFill>
              <a:srgbClr val="8CB3E3"/>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29" name="Google Shape;229;g33b6b6832ee_0_66"/>
          <p:cNvSpPr/>
          <p:nvPr/>
        </p:nvSpPr>
        <p:spPr>
          <a:xfrm>
            <a:off x="8882149" y="2899221"/>
            <a:ext cx="937800" cy="3078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5066D"/>
                </a:solidFill>
                <a:latin typeface="Poppins Black"/>
                <a:ea typeface="Poppins Black"/>
                <a:cs typeface="Poppins Black"/>
                <a:sym typeface="Poppins Black"/>
              </a:rPr>
              <a:t>output</a:t>
            </a:r>
            <a:endParaRPr b="0" i="0" sz="500" u="none" cap="none" strike="noStrike">
              <a:solidFill>
                <a:srgbClr val="000000"/>
              </a:solidFill>
              <a:latin typeface="Arial"/>
              <a:ea typeface="Arial"/>
              <a:cs typeface="Arial"/>
              <a:sym typeface="Arial"/>
            </a:endParaRPr>
          </a:p>
        </p:txBody>
      </p:sp>
      <p:sp>
        <p:nvSpPr>
          <p:cNvPr id="230" name="Google Shape;230;g33b6b6832ee_0_66"/>
          <p:cNvSpPr/>
          <p:nvPr/>
        </p:nvSpPr>
        <p:spPr>
          <a:xfrm>
            <a:off x="3844983" y="1824654"/>
            <a:ext cx="4889700" cy="9234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C00000"/>
                </a:solidFill>
                <a:latin typeface="Poppins Black"/>
                <a:ea typeface="Poppins Black"/>
                <a:cs typeface="Poppins Black"/>
                <a:sym typeface="Poppins Black"/>
              </a:rPr>
              <a:t>Input the 3D spatial position information of base stations and ground users  into the AI model</a:t>
            </a:r>
            <a:endParaRPr b="0" i="0" sz="600" u="none" cap="none" strike="noStrike">
              <a:solidFill>
                <a:srgbClr val="C00000"/>
              </a:solidFill>
              <a:latin typeface="Arial"/>
              <a:ea typeface="Arial"/>
              <a:cs typeface="Arial"/>
              <a:sym typeface="Arial"/>
            </a:endParaRPr>
          </a:p>
        </p:txBody>
      </p:sp>
      <p:sp>
        <p:nvSpPr>
          <p:cNvPr id="231" name="Google Shape;231;g33b6b6832ee_0_66"/>
          <p:cNvSpPr/>
          <p:nvPr/>
        </p:nvSpPr>
        <p:spPr>
          <a:xfrm>
            <a:off x="8357115" y="1845276"/>
            <a:ext cx="3228600" cy="923400"/>
          </a:xfrm>
          <a:prstGeom prst="rect">
            <a:avLst/>
          </a:prstGeom>
          <a:noFill/>
          <a:ln>
            <a:noFill/>
          </a:ln>
        </p:spPr>
        <p:txBody>
          <a:bodyPr anchorCtr="0" anchor="t" bIns="30475" lIns="60950" spcFirstLastPara="1" rIns="60950" wrap="square" tIns="3047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C00000"/>
                </a:solidFill>
                <a:latin typeface="Poppins Black"/>
                <a:ea typeface="Poppins Black"/>
                <a:cs typeface="Poppins Black"/>
                <a:sym typeface="Poppins Black"/>
              </a:rPr>
              <a:t>The model outputs the estimated signal quality results.</a:t>
            </a:r>
            <a:endParaRPr b="0" i="0" sz="600" u="none" cap="none" strike="noStrike">
              <a:solidFill>
                <a:srgbClr val="C00000"/>
              </a:solidFill>
              <a:latin typeface="Arial"/>
              <a:ea typeface="Arial"/>
              <a:cs typeface="Arial"/>
              <a:sym typeface="Arial"/>
            </a:endParaRPr>
          </a:p>
        </p:txBody>
      </p:sp>
      <p:sp>
        <p:nvSpPr>
          <p:cNvPr id="232" name="Google Shape;232;g33b6b6832ee_0_66"/>
          <p:cNvSpPr txBox="1"/>
          <p:nvPr/>
        </p:nvSpPr>
        <p:spPr>
          <a:xfrm>
            <a:off x="11746895" y="6455235"/>
            <a:ext cx="445200" cy="2001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00000"/>
                </a:solidFill>
                <a:latin typeface="Arial"/>
                <a:ea typeface="Arial"/>
                <a:cs typeface="Arial"/>
                <a:sym typeface="Arial"/>
              </a:rPr>
              <a:t>‹#›</a:t>
            </a:fld>
            <a:endParaRPr b="0" i="0" sz="900" u="none" cap="none" strike="noStrike">
              <a:solidFill>
                <a:srgbClr val="000000"/>
              </a:solidFill>
              <a:latin typeface="Arial"/>
              <a:ea typeface="Arial"/>
              <a:cs typeface="Arial"/>
              <a:sym typeface="Arial"/>
            </a:endParaRPr>
          </a:p>
        </p:txBody>
      </p:sp>
      <p:sp>
        <p:nvSpPr>
          <p:cNvPr id="233" name="Google Shape;233;g33b6b6832ee_0_66"/>
          <p:cNvSpPr/>
          <p:nvPr/>
        </p:nvSpPr>
        <p:spPr>
          <a:xfrm>
            <a:off x="2008149" y="5150501"/>
            <a:ext cx="8256900" cy="923400"/>
          </a:xfrm>
          <a:prstGeom prst="rect">
            <a:avLst/>
          </a:prstGeom>
          <a:noFill/>
          <a:ln>
            <a:noFill/>
          </a:ln>
        </p:spPr>
        <p:txBody>
          <a:bodyPr anchorCtr="0" anchor="t" bIns="30475" lIns="60950" spcFirstLastPara="1" rIns="60950" wrap="square" tIns="30475">
            <a:noAutofit/>
          </a:bodyPr>
          <a:lstStyle/>
          <a:p>
            <a:pPr indent="-196850" lvl="0" marL="190500" marR="0" rtl="0" algn="l">
              <a:lnSpc>
                <a:spcPct val="10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We create </a:t>
            </a:r>
            <a:r>
              <a:rPr b="1" i="0" lang="en-US" sz="1900" u="none" cap="none" strike="noStrike">
                <a:solidFill>
                  <a:srgbClr val="538CD5"/>
                </a:solidFill>
                <a:latin typeface="Arial"/>
                <a:ea typeface="Arial"/>
                <a:cs typeface="Arial"/>
                <a:sym typeface="Arial"/>
              </a:rPr>
              <a:t>3D Channel GPT</a:t>
            </a:r>
            <a:r>
              <a:rPr b="0" i="0" lang="en-US" sz="1900" u="none" cap="none" strike="noStrike">
                <a:solidFill>
                  <a:srgbClr val="000000"/>
                </a:solidFill>
                <a:latin typeface="Arial"/>
                <a:ea typeface="Arial"/>
                <a:cs typeface="Arial"/>
                <a:sym typeface="Arial"/>
              </a:rPr>
              <a:t>, which provides </a:t>
            </a:r>
            <a:r>
              <a:rPr b="1" i="0" lang="en-US" sz="1900" u="none" cap="none" strike="noStrike">
                <a:solidFill>
                  <a:srgbClr val="538CD5"/>
                </a:solidFill>
                <a:latin typeface="Arial"/>
                <a:ea typeface="Arial"/>
                <a:cs typeface="Arial"/>
                <a:sym typeface="Arial"/>
              </a:rPr>
              <a:t>user-friendly Q&amp;A dialogue service</a:t>
            </a:r>
            <a:r>
              <a:rPr b="0" i="0" lang="en-US" sz="1900" u="none" cap="none" strike="noStrike">
                <a:solidFill>
                  <a:srgbClr val="000000"/>
                </a:solidFill>
                <a:latin typeface="Arial"/>
                <a:ea typeface="Arial"/>
                <a:cs typeface="Arial"/>
                <a:sym typeface="Arial"/>
              </a:rPr>
              <a:t> to assess signal quality in </a:t>
            </a:r>
            <a:r>
              <a:rPr b="1" i="0" lang="en-US" sz="1900" u="none" cap="none" strike="noStrike">
                <a:solidFill>
                  <a:srgbClr val="538CD5"/>
                </a:solidFill>
                <a:latin typeface="Arial"/>
                <a:ea typeface="Arial"/>
                <a:cs typeface="Arial"/>
                <a:sym typeface="Arial"/>
              </a:rPr>
              <a:t>site-specific </a:t>
            </a:r>
            <a:r>
              <a:rPr b="0" i="0" lang="en-US" sz="1900" u="none" cap="none" strike="noStrike">
                <a:solidFill>
                  <a:srgbClr val="000000"/>
                </a:solidFill>
                <a:latin typeface="Arial"/>
                <a:ea typeface="Arial"/>
                <a:cs typeface="Arial"/>
                <a:sym typeface="Arial"/>
              </a:rPr>
              <a:t>3D air-to-ground communication by extending DeepMentor solution.</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2018-12-03T01:16:24Z</dcterms:created>
  <dc:creator>Osamah Ibrahiem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0x0101008323F6022A005840BCFF10AFE4C8BD76</vt:lpwstr>
  </property>
</Properties>
</file>